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311" r:id="rId6"/>
    <p:sldId id="262" r:id="rId7"/>
    <p:sldId id="265" r:id="rId8"/>
    <p:sldId id="312" r:id="rId9"/>
    <p:sldId id="313" r:id="rId10"/>
    <p:sldId id="264" r:id="rId11"/>
    <p:sldId id="314" r:id="rId12"/>
    <p:sldId id="316" r:id="rId13"/>
    <p:sldId id="315" r:id="rId14"/>
    <p:sldId id="317" r:id="rId15"/>
    <p:sldId id="318" r:id="rId16"/>
    <p:sldId id="319" r:id="rId17"/>
  </p:sldIdLst>
  <p:sldSz cx="9144000" cy="5143500" type="screen16x9"/>
  <p:notesSz cx="6858000" cy="9144000"/>
  <p:embeddedFontLst>
    <p:embeddedFont>
      <p:font typeface="IBM Plex Sans" panose="020B0604020202020204" charset="0"/>
      <p:regular r:id="rId19"/>
      <p:bold r:id="rId20"/>
      <p:italic r:id="rId21"/>
      <p:boldItalic r:id="rId22"/>
    </p:embeddedFont>
    <p:embeddedFont>
      <p:font typeface="Microsoft YaHei UI" panose="020B0503020204020204" pitchFamily="34" charset="-122"/>
      <p:regular r:id="rId23"/>
      <p:bold r:id="rId24"/>
    </p:embeddedFont>
    <p:embeddedFont>
      <p:font typeface="Bahnschrift SemiBold" panose="020B0502040204020203" pitchFamily="34" charset="0"/>
      <p:bold r:id="rId25"/>
    </p:embeddedFont>
    <p:embeddedFont>
      <p:font typeface="MS Gothic" panose="020B0609070205080204" pitchFamily="49" charset="-128"/>
      <p:regular r:id="rId26"/>
    </p:embeddedFont>
    <p:embeddedFont>
      <p:font typeface="Space Grotesk" panose="020B0604020202020204" charset="0"/>
      <p:regular r:id="rId27"/>
      <p:bold r:id="rId28"/>
    </p:embeddedFont>
    <p:embeddedFont>
      <p:font typeface="Orbitron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A0B1C-216E-429C-AF03-106AA2F3F731}">
  <a:tblStyle styleId="{3ACA0B1C-216E-429C-AF03-106AA2F3F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73" autoAdjust="0"/>
  </p:normalViewPr>
  <p:slideViewPr>
    <p:cSldViewPr snapToGrid="0">
      <p:cViewPr varScale="1">
        <p:scale>
          <a:sx n="89" d="100"/>
          <a:sy n="89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6D6AF-D943-4652-9DB7-1AE815FD48B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2D3EC-6CD7-499E-AADE-F07219ED756A}">
      <dgm:prSet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3.5 Trillion</a:t>
          </a:r>
          <a:endParaRPr lang="en-US" sz="2000" dirty="0">
            <a:solidFill>
              <a:schemeClr val="accent4"/>
            </a:solidFill>
          </a:endParaRPr>
        </a:p>
      </dgm:t>
    </dgm:pt>
    <dgm:pt modelId="{72775C03-AE0C-4BD1-A34C-DAF3B8288888}" type="parTrans" cxnId="{E569F352-9398-4099-8EB0-D51F624BEB28}">
      <dgm:prSet/>
      <dgm:spPr/>
      <dgm:t>
        <a:bodyPr/>
        <a:lstStyle/>
        <a:p>
          <a:endParaRPr lang="en-US" sz="2000"/>
        </a:p>
      </dgm:t>
    </dgm:pt>
    <dgm:pt modelId="{2429E3CC-B3C5-409F-AE30-AF6B16271E01}" type="sibTrans" cxnId="{E569F352-9398-4099-8EB0-D51F624BEB2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7D19C0F-60F7-4247-86BC-ED4B9F7310D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4.7 Billion</a:t>
          </a:r>
          <a:endParaRPr lang="en-US" sz="2000" dirty="0">
            <a:solidFill>
              <a:schemeClr val="accent4"/>
            </a:solidFill>
          </a:endParaRPr>
        </a:p>
      </dgm:t>
    </dgm:pt>
    <dgm:pt modelId="{2AA4351A-AC5F-4C21-8999-BDB5D4BB1F2D}" type="parTrans" cxnId="{015670D9-7584-452F-AAF7-21A0E5A76CD6}">
      <dgm:prSet/>
      <dgm:spPr/>
      <dgm:t>
        <a:bodyPr/>
        <a:lstStyle/>
        <a:p>
          <a:endParaRPr lang="en-US" sz="2000"/>
        </a:p>
      </dgm:t>
    </dgm:pt>
    <dgm:pt modelId="{D57E7C42-42B1-4BE7-A621-F1B5916AB55C}" type="sibTrans" cxnId="{015670D9-7584-452F-AAF7-21A0E5A76CD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5AFC8BB-A059-4D22-BD94-5685A6BCF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6.7 Trillion</a:t>
          </a:r>
          <a:endParaRPr lang="en-US" sz="2000" dirty="0">
            <a:solidFill>
              <a:schemeClr val="accent4"/>
            </a:solidFill>
          </a:endParaRPr>
        </a:p>
      </dgm:t>
    </dgm:pt>
    <dgm:pt modelId="{EEDC8DDD-EA86-414F-B130-68CDFAAC7CFB}" type="parTrans" cxnId="{7035693B-5794-45BC-84C5-FCCBE9B196FE}">
      <dgm:prSet/>
      <dgm:spPr/>
      <dgm:t>
        <a:bodyPr/>
        <a:lstStyle/>
        <a:p>
          <a:endParaRPr lang="en-US" sz="2000"/>
        </a:p>
      </dgm:t>
    </dgm:pt>
    <dgm:pt modelId="{AAA3DB62-AAEB-4A29-A005-142CA1EC5A57}" type="sibTrans" cxnId="{7035693B-5794-45BC-84C5-FCCBE9B196FE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55BF0269-88CF-46CA-B0D4-D5552F63AF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4"/>
              </a:solidFill>
            </a:rPr>
            <a:t>58%</a:t>
          </a:r>
          <a:endParaRPr lang="en-US" sz="2400" dirty="0">
            <a:solidFill>
              <a:schemeClr val="accent4"/>
            </a:solidFill>
          </a:endParaRPr>
        </a:p>
      </dgm:t>
    </dgm:pt>
    <dgm:pt modelId="{2269CF73-0AAE-4ED7-A2E8-4368575CAA8B}" type="parTrans" cxnId="{63CE16A2-ACB8-40C1-9EC6-DE8E52063E41}">
      <dgm:prSet/>
      <dgm:spPr/>
      <dgm:t>
        <a:bodyPr/>
        <a:lstStyle/>
        <a:p>
          <a:endParaRPr lang="en-US" sz="2000"/>
        </a:p>
      </dgm:t>
    </dgm:pt>
    <dgm:pt modelId="{E08C1473-5655-44C9-9D1F-B9B5FD58590B}" type="sibTrans" cxnId="{63CE16A2-ACB8-40C1-9EC6-DE8E52063E41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B4D5F5DE-F215-484C-8A0B-077DB76484D7}" type="pres">
      <dgm:prSet presAssocID="{4B56D6AF-D943-4652-9DB7-1AE815FD48B5}" presName="Name0" presStyleCnt="0">
        <dgm:presLayoutVars>
          <dgm:chMax val="7"/>
          <dgm:chPref val="7"/>
          <dgm:dir/>
        </dgm:presLayoutVars>
      </dgm:prSet>
      <dgm:spPr/>
    </dgm:pt>
    <dgm:pt modelId="{6598E45D-E1DE-4669-8D68-293C4CD45FA4}" type="pres">
      <dgm:prSet presAssocID="{4B56D6AF-D943-4652-9DB7-1AE815FD48B5}" presName="Name1" presStyleCnt="0"/>
      <dgm:spPr/>
    </dgm:pt>
    <dgm:pt modelId="{5581DFA1-E879-4CDD-9854-1506041AD8C6}" type="pres">
      <dgm:prSet presAssocID="{2429E3CC-B3C5-409F-AE30-AF6B16271E01}" presName="picture_1" presStyleCnt="0"/>
      <dgm:spPr/>
    </dgm:pt>
    <dgm:pt modelId="{525FE06A-420D-49BD-8A7C-21AD547CF992}" type="pres">
      <dgm:prSet presAssocID="{2429E3CC-B3C5-409F-AE30-AF6B16271E01}" presName="pictureRepeatNode" presStyleLbl="alignImgPlace1" presStyleIdx="0" presStyleCnt="4" custLinFactNeighborX="-234" custLinFactNeighborY="405"/>
      <dgm:spPr/>
    </dgm:pt>
    <dgm:pt modelId="{AF50EFBF-6332-4DE4-BC67-FAF0A7803733}" type="pres">
      <dgm:prSet presAssocID="{2D82D3EC-6CD7-499E-AADE-F07219ED756A}" presName="text_1" presStyleLbl="node1" presStyleIdx="0" presStyleCnt="0" custScaleX="140025" custLinFactNeighborX="567" custLinFactNeighborY="-804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C7398-1857-4627-B4B2-09E26EDE0444}" type="pres">
      <dgm:prSet presAssocID="{D57E7C42-42B1-4BE7-A621-F1B5916AB55C}" presName="picture_2" presStyleCnt="0"/>
      <dgm:spPr/>
    </dgm:pt>
    <dgm:pt modelId="{597F42D6-5BC2-4353-B042-A6D9ABB53C1D}" type="pres">
      <dgm:prSet presAssocID="{D57E7C42-42B1-4BE7-A621-F1B5916AB55C}" presName="pictureRepeatNode" presStyleLbl="alignImgPlace1" presStyleIdx="1" presStyleCnt="4" custScaleX="121169" custScaleY="134091" custLinFactNeighborX="38314" custLinFactNeighborY="-13234"/>
      <dgm:spPr/>
    </dgm:pt>
    <dgm:pt modelId="{780A318B-3415-4C88-8085-443140913A89}" type="pres">
      <dgm:prSet presAssocID="{F7D19C0F-60F7-4247-86BC-ED4B9F7310D0}" presName="line_2" presStyleLbl="parChTrans1D1" presStyleIdx="0" presStyleCnt="3"/>
      <dgm:spPr/>
    </dgm:pt>
    <dgm:pt modelId="{41BA5F86-C01B-46C7-9FBA-7EAD6F918416}" type="pres">
      <dgm:prSet presAssocID="{F7D19C0F-60F7-4247-86BC-ED4B9F7310D0}" presName="textparent_2" presStyleLbl="node1" presStyleIdx="0" presStyleCnt="0"/>
      <dgm:spPr/>
    </dgm:pt>
    <dgm:pt modelId="{AC3DE680-9D07-4EC9-9579-86D0DE38DB7E}" type="pres">
      <dgm:prSet presAssocID="{F7D19C0F-60F7-4247-86BC-ED4B9F7310D0}" presName="text_2" presStyleLbl="revTx" presStyleIdx="0" presStyleCnt="3" custScaleX="725723" custLinFactX="-105300" custLinFactNeighborX="-200000" custLinFactNeighborY="-2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DED10-822F-4B28-944C-4F0517726F25}" type="pres">
      <dgm:prSet presAssocID="{AAA3DB62-AAEB-4A29-A005-142CA1EC5A57}" presName="picture_3" presStyleCnt="0"/>
      <dgm:spPr/>
    </dgm:pt>
    <dgm:pt modelId="{2632D0AE-4353-4E85-83EC-4C0DAAAA94FF}" type="pres">
      <dgm:prSet presAssocID="{AAA3DB62-AAEB-4A29-A005-142CA1EC5A57}" presName="pictureRepeatNode" presStyleLbl="alignImgPlace1" presStyleIdx="2" presStyleCnt="4" custScaleX="146301" custScaleY="138527" custLinFactNeighborX="14799" custLinFactNeighborY="21425"/>
      <dgm:spPr/>
    </dgm:pt>
    <dgm:pt modelId="{AA6F97CB-7490-444C-9DAF-50410582063D}" type="pres">
      <dgm:prSet presAssocID="{F5AFC8BB-A059-4D22-BD94-5685A6BCFF16}" presName="line_3" presStyleLbl="parChTrans1D1" presStyleIdx="1" presStyleCnt="3"/>
      <dgm:spPr/>
    </dgm:pt>
    <dgm:pt modelId="{CDE90030-282D-4DA1-BC59-16440B7A6365}" type="pres">
      <dgm:prSet presAssocID="{F5AFC8BB-A059-4D22-BD94-5685A6BCFF16}" presName="textparent_3" presStyleLbl="node1" presStyleIdx="0" presStyleCnt="0"/>
      <dgm:spPr/>
    </dgm:pt>
    <dgm:pt modelId="{A028AB0C-DA3E-4CA3-8610-CD108C18C30F}" type="pres">
      <dgm:prSet presAssocID="{F5AFC8BB-A059-4D22-BD94-5685A6BCFF16}" presName="text_3" presStyleLbl="revTx" presStyleIdx="1" presStyleCnt="3" custLinFactNeighborX="-78678" custLinFactNeighborY="2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47C0A-8483-49D6-A275-89E81BE66A6D}" type="pres">
      <dgm:prSet presAssocID="{E08C1473-5655-44C9-9D1F-B9B5FD58590B}" presName="picture_4" presStyleCnt="0"/>
      <dgm:spPr/>
    </dgm:pt>
    <dgm:pt modelId="{9360D8C3-DB9F-4AD1-B507-248E1F0371DF}" type="pres">
      <dgm:prSet presAssocID="{E08C1473-5655-44C9-9D1F-B9B5FD58590B}" presName="pictureRepeatNode" presStyleLbl="alignImgPlace1" presStyleIdx="3" presStyleCnt="4" custLinFactNeighborX="15116" custLinFactNeighborY="26728"/>
      <dgm:spPr/>
    </dgm:pt>
    <dgm:pt modelId="{42645544-466D-4F71-9D07-50AD7EA4090D}" type="pres">
      <dgm:prSet presAssocID="{55BF0269-88CF-46CA-B0D4-D5552F63AF9A}" presName="line_4" presStyleLbl="parChTrans1D1" presStyleIdx="2" presStyleCnt="3" custLinFactY="200000" custLinFactNeighborX="-1079" custLinFactNeighborY="213489"/>
      <dgm:spPr/>
    </dgm:pt>
    <dgm:pt modelId="{DEA3FA29-EFE8-472D-8AF8-E12CB5679DC7}" type="pres">
      <dgm:prSet presAssocID="{55BF0269-88CF-46CA-B0D4-D5552F63AF9A}" presName="textparent_4" presStyleLbl="node1" presStyleIdx="0" presStyleCnt="0"/>
      <dgm:spPr/>
    </dgm:pt>
    <dgm:pt modelId="{8E863E4A-A847-4EDD-809D-9DB1FC06EA0B}" type="pres">
      <dgm:prSet presAssocID="{55BF0269-88CF-46CA-B0D4-D5552F63AF9A}" presName="text_4" presStyleLbl="revTx" presStyleIdx="2" presStyleCnt="3" custLinFactNeighborX="-73793" custLinFactNeighborY="26867">
        <dgm:presLayoutVars>
          <dgm:bulletEnabled val="1"/>
        </dgm:presLayoutVars>
      </dgm:prSet>
      <dgm:spPr/>
    </dgm:pt>
  </dgm:ptLst>
  <dgm:cxnLst>
    <dgm:cxn modelId="{6394AE23-38AC-45E6-9AAF-39A34F3968FF}" type="presOf" srcId="{F7D19C0F-60F7-4247-86BC-ED4B9F7310D0}" destId="{AC3DE680-9D07-4EC9-9579-86D0DE38DB7E}" srcOrd="0" destOrd="0" presId="urn:microsoft.com/office/officeart/2008/layout/CircularPictureCallout"/>
    <dgm:cxn modelId="{458147E1-180C-46C1-8DD9-8215588FE0B9}" type="presOf" srcId="{2D82D3EC-6CD7-499E-AADE-F07219ED756A}" destId="{AF50EFBF-6332-4DE4-BC67-FAF0A7803733}" srcOrd="0" destOrd="0" presId="urn:microsoft.com/office/officeart/2008/layout/CircularPictureCallout"/>
    <dgm:cxn modelId="{06503897-71C5-4275-A603-2B2AA6AE064E}" type="presOf" srcId="{55BF0269-88CF-46CA-B0D4-D5552F63AF9A}" destId="{8E863E4A-A847-4EDD-809D-9DB1FC06EA0B}" srcOrd="0" destOrd="0" presId="urn:microsoft.com/office/officeart/2008/layout/CircularPictureCallout"/>
    <dgm:cxn modelId="{E123236D-3315-4673-804F-64D609173AC6}" type="presOf" srcId="{F5AFC8BB-A059-4D22-BD94-5685A6BCFF16}" destId="{A028AB0C-DA3E-4CA3-8610-CD108C18C30F}" srcOrd="0" destOrd="0" presId="urn:microsoft.com/office/officeart/2008/layout/CircularPictureCallout"/>
    <dgm:cxn modelId="{2734D951-84C1-475D-B753-FC2A11555B43}" type="presOf" srcId="{4B56D6AF-D943-4652-9DB7-1AE815FD48B5}" destId="{B4D5F5DE-F215-484C-8A0B-077DB76484D7}" srcOrd="0" destOrd="0" presId="urn:microsoft.com/office/officeart/2008/layout/CircularPictureCallout"/>
    <dgm:cxn modelId="{C74C7981-D2DA-48FF-9257-463B2975627C}" type="presOf" srcId="{E08C1473-5655-44C9-9D1F-B9B5FD58590B}" destId="{9360D8C3-DB9F-4AD1-B507-248E1F0371DF}" srcOrd="0" destOrd="0" presId="urn:microsoft.com/office/officeart/2008/layout/CircularPictureCallout"/>
    <dgm:cxn modelId="{63CE16A2-ACB8-40C1-9EC6-DE8E52063E41}" srcId="{4B56D6AF-D943-4652-9DB7-1AE815FD48B5}" destId="{55BF0269-88CF-46CA-B0D4-D5552F63AF9A}" srcOrd="3" destOrd="0" parTransId="{2269CF73-0AAE-4ED7-A2E8-4368575CAA8B}" sibTransId="{E08C1473-5655-44C9-9D1F-B9B5FD58590B}"/>
    <dgm:cxn modelId="{9369D909-4FF7-4AD8-B791-C70E9015D6F4}" type="presOf" srcId="{2429E3CC-B3C5-409F-AE30-AF6B16271E01}" destId="{525FE06A-420D-49BD-8A7C-21AD547CF992}" srcOrd="0" destOrd="0" presId="urn:microsoft.com/office/officeart/2008/layout/CircularPictureCallout"/>
    <dgm:cxn modelId="{7035693B-5794-45BC-84C5-FCCBE9B196FE}" srcId="{4B56D6AF-D943-4652-9DB7-1AE815FD48B5}" destId="{F5AFC8BB-A059-4D22-BD94-5685A6BCFF16}" srcOrd="2" destOrd="0" parTransId="{EEDC8DDD-EA86-414F-B130-68CDFAAC7CFB}" sibTransId="{AAA3DB62-AAEB-4A29-A005-142CA1EC5A57}"/>
    <dgm:cxn modelId="{015670D9-7584-452F-AAF7-21A0E5A76CD6}" srcId="{4B56D6AF-D943-4652-9DB7-1AE815FD48B5}" destId="{F7D19C0F-60F7-4247-86BC-ED4B9F7310D0}" srcOrd="1" destOrd="0" parTransId="{2AA4351A-AC5F-4C21-8999-BDB5D4BB1F2D}" sibTransId="{D57E7C42-42B1-4BE7-A621-F1B5916AB55C}"/>
    <dgm:cxn modelId="{E58BB4CC-56FF-4AE0-8685-5A1CF78F5DFA}" type="presOf" srcId="{D57E7C42-42B1-4BE7-A621-F1B5916AB55C}" destId="{597F42D6-5BC2-4353-B042-A6D9ABB53C1D}" srcOrd="0" destOrd="0" presId="urn:microsoft.com/office/officeart/2008/layout/CircularPictureCallout"/>
    <dgm:cxn modelId="{E569F352-9398-4099-8EB0-D51F624BEB28}" srcId="{4B56D6AF-D943-4652-9DB7-1AE815FD48B5}" destId="{2D82D3EC-6CD7-499E-AADE-F07219ED756A}" srcOrd="0" destOrd="0" parTransId="{72775C03-AE0C-4BD1-A34C-DAF3B8288888}" sibTransId="{2429E3CC-B3C5-409F-AE30-AF6B16271E01}"/>
    <dgm:cxn modelId="{D99869AA-152B-4C68-8217-F3E0156EEBD4}" type="presOf" srcId="{AAA3DB62-AAEB-4A29-A005-142CA1EC5A57}" destId="{2632D0AE-4353-4E85-83EC-4C0DAAAA94FF}" srcOrd="0" destOrd="0" presId="urn:microsoft.com/office/officeart/2008/layout/CircularPictureCallout"/>
    <dgm:cxn modelId="{7FA8B1BC-9C6A-49AC-9787-5C1DFBEB087B}" type="presParOf" srcId="{B4D5F5DE-F215-484C-8A0B-077DB76484D7}" destId="{6598E45D-E1DE-4669-8D68-293C4CD45FA4}" srcOrd="0" destOrd="0" presId="urn:microsoft.com/office/officeart/2008/layout/CircularPictureCallout"/>
    <dgm:cxn modelId="{1FBA8C15-621A-4718-BF3F-8B0200F42549}" type="presParOf" srcId="{6598E45D-E1DE-4669-8D68-293C4CD45FA4}" destId="{5581DFA1-E879-4CDD-9854-1506041AD8C6}" srcOrd="0" destOrd="0" presId="urn:microsoft.com/office/officeart/2008/layout/CircularPictureCallout"/>
    <dgm:cxn modelId="{5A75B4EF-8B23-42D9-A1B4-7DE39C2602DE}" type="presParOf" srcId="{5581DFA1-E879-4CDD-9854-1506041AD8C6}" destId="{525FE06A-420D-49BD-8A7C-21AD547CF992}" srcOrd="0" destOrd="0" presId="urn:microsoft.com/office/officeart/2008/layout/CircularPictureCallout"/>
    <dgm:cxn modelId="{B4D7380A-8845-4890-A4FF-48701CF19CF3}" type="presParOf" srcId="{6598E45D-E1DE-4669-8D68-293C4CD45FA4}" destId="{AF50EFBF-6332-4DE4-BC67-FAF0A7803733}" srcOrd="1" destOrd="0" presId="urn:microsoft.com/office/officeart/2008/layout/CircularPictureCallout"/>
    <dgm:cxn modelId="{57DF2D7C-573F-43B3-8B43-617C355D04E2}" type="presParOf" srcId="{6598E45D-E1DE-4669-8D68-293C4CD45FA4}" destId="{0B8C7398-1857-4627-B4B2-09E26EDE0444}" srcOrd="2" destOrd="0" presId="urn:microsoft.com/office/officeart/2008/layout/CircularPictureCallout"/>
    <dgm:cxn modelId="{ADF33EB3-2E70-4879-814E-D2124EF489A7}" type="presParOf" srcId="{0B8C7398-1857-4627-B4B2-09E26EDE0444}" destId="{597F42D6-5BC2-4353-B042-A6D9ABB53C1D}" srcOrd="0" destOrd="0" presId="urn:microsoft.com/office/officeart/2008/layout/CircularPictureCallout"/>
    <dgm:cxn modelId="{63B35A98-4961-49BB-ABF5-E1DC8076D011}" type="presParOf" srcId="{6598E45D-E1DE-4669-8D68-293C4CD45FA4}" destId="{780A318B-3415-4C88-8085-443140913A89}" srcOrd="3" destOrd="0" presId="urn:microsoft.com/office/officeart/2008/layout/CircularPictureCallout"/>
    <dgm:cxn modelId="{500D1224-77A6-4DEA-8F8B-7F79DE449113}" type="presParOf" srcId="{6598E45D-E1DE-4669-8D68-293C4CD45FA4}" destId="{41BA5F86-C01B-46C7-9FBA-7EAD6F918416}" srcOrd="4" destOrd="0" presId="urn:microsoft.com/office/officeart/2008/layout/CircularPictureCallout"/>
    <dgm:cxn modelId="{E8F3942F-B50C-4AD2-A788-37EE72D3BDF7}" type="presParOf" srcId="{41BA5F86-C01B-46C7-9FBA-7EAD6F918416}" destId="{AC3DE680-9D07-4EC9-9579-86D0DE38DB7E}" srcOrd="0" destOrd="0" presId="urn:microsoft.com/office/officeart/2008/layout/CircularPictureCallout"/>
    <dgm:cxn modelId="{B9628DC0-C17A-4942-BCBF-F792D741B0DE}" type="presParOf" srcId="{6598E45D-E1DE-4669-8D68-293C4CD45FA4}" destId="{0DCDED10-822F-4B28-944C-4F0517726F25}" srcOrd="5" destOrd="0" presId="urn:microsoft.com/office/officeart/2008/layout/CircularPictureCallout"/>
    <dgm:cxn modelId="{52E2838B-D030-4A6D-AE1A-172FD26950FE}" type="presParOf" srcId="{0DCDED10-822F-4B28-944C-4F0517726F25}" destId="{2632D0AE-4353-4E85-83EC-4C0DAAAA94FF}" srcOrd="0" destOrd="0" presId="urn:microsoft.com/office/officeart/2008/layout/CircularPictureCallout"/>
    <dgm:cxn modelId="{06A85263-915C-40A3-9470-8888E82987B3}" type="presParOf" srcId="{6598E45D-E1DE-4669-8D68-293C4CD45FA4}" destId="{AA6F97CB-7490-444C-9DAF-50410582063D}" srcOrd="6" destOrd="0" presId="urn:microsoft.com/office/officeart/2008/layout/CircularPictureCallout"/>
    <dgm:cxn modelId="{E4DE19B2-793C-4DDB-8AB6-833C67E088B6}" type="presParOf" srcId="{6598E45D-E1DE-4669-8D68-293C4CD45FA4}" destId="{CDE90030-282D-4DA1-BC59-16440B7A6365}" srcOrd="7" destOrd="0" presId="urn:microsoft.com/office/officeart/2008/layout/CircularPictureCallout"/>
    <dgm:cxn modelId="{C65ABCE2-9F49-4842-9D8B-5CCF71A8D032}" type="presParOf" srcId="{CDE90030-282D-4DA1-BC59-16440B7A6365}" destId="{A028AB0C-DA3E-4CA3-8610-CD108C18C30F}" srcOrd="0" destOrd="0" presId="urn:microsoft.com/office/officeart/2008/layout/CircularPictureCallout"/>
    <dgm:cxn modelId="{572DFFF9-3936-46C1-BD3A-580FFAFBE24A}" type="presParOf" srcId="{6598E45D-E1DE-4669-8D68-293C4CD45FA4}" destId="{B8B47C0A-8483-49D6-A275-89E81BE66A6D}" srcOrd="8" destOrd="0" presId="urn:microsoft.com/office/officeart/2008/layout/CircularPictureCallout"/>
    <dgm:cxn modelId="{DA4526FC-7BBF-4C80-B814-7A827EC44ACB}" type="presParOf" srcId="{B8B47C0A-8483-49D6-A275-89E81BE66A6D}" destId="{9360D8C3-DB9F-4AD1-B507-248E1F0371DF}" srcOrd="0" destOrd="0" presId="urn:microsoft.com/office/officeart/2008/layout/CircularPictureCallout"/>
    <dgm:cxn modelId="{7A1AD542-8A35-4F2F-9622-68C2BEC7316E}" type="presParOf" srcId="{6598E45D-E1DE-4669-8D68-293C4CD45FA4}" destId="{42645544-466D-4F71-9D07-50AD7EA4090D}" srcOrd="9" destOrd="0" presId="urn:microsoft.com/office/officeart/2008/layout/CircularPictureCallout"/>
    <dgm:cxn modelId="{4AF67426-159C-4D30-BB45-494102CC694E}" type="presParOf" srcId="{6598E45D-E1DE-4669-8D68-293C4CD45FA4}" destId="{DEA3FA29-EFE8-472D-8AF8-E12CB5679DC7}" srcOrd="10" destOrd="0" presId="urn:microsoft.com/office/officeart/2008/layout/CircularPictureCallout"/>
    <dgm:cxn modelId="{70973A5A-7A9E-44DB-AC96-36538059D166}" type="presParOf" srcId="{DEA3FA29-EFE8-472D-8AF8-E12CB5679DC7}" destId="{8E863E4A-A847-4EDD-809D-9DB1FC06EA0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6B290-C95C-4407-8E24-BF23152EF2FA}" type="doc">
      <dgm:prSet loTypeId="urn:microsoft.com/office/officeart/2009/3/layout/CircleRelationship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7F956B-8996-4F77-8A8A-61808526FA46}">
      <dgm:prSet phldrT="[Text]" custT="1"/>
      <dgm:spPr/>
      <dgm:t>
        <a:bodyPr/>
        <a:lstStyle/>
        <a:p>
          <a:r>
            <a:rPr lang="en-US" sz="4000" b="1" i="0" dirty="0" smtClean="0">
              <a:solidFill>
                <a:srgbClr val="FF0000"/>
              </a:solidFill>
            </a:rPr>
            <a:t>80%</a:t>
          </a:r>
        </a:p>
        <a:p>
          <a:r>
            <a:rPr lang="en-US" sz="1400" b="1" i="0" dirty="0" smtClean="0"/>
            <a:t>of all aviation accidents can be attributed to human error</a:t>
          </a:r>
          <a:endParaRPr lang="en-US" sz="1400" dirty="0"/>
        </a:p>
      </dgm:t>
    </dgm:pt>
    <dgm:pt modelId="{377EE42E-C8A3-46B0-BED7-15E0076267B7}" type="parTrans" cxnId="{17114B47-EAF5-44FB-8460-BF2170410504}">
      <dgm:prSet/>
      <dgm:spPr/>
      <dgm:t>
        <a:bodyPr/>
        <a:lstStyle/>
        <a:p>
          <a:endParaRPr lang="en-US"/>
        </a:p>
      </dgm:t>
    </dgm:pt>
    <dgm:pt modelId="{54DE6565-FF31-4569-BE07-609DB6746CC9}" type="sibTrans" cxnId="{17114B47-EAF5-44FB-8460-BF2170410504}">
      <dgm:prSet/>
      <dgm:spPr/>
      <dgm:t>
        <a:bodyPr/>
        <a:lstStyle/>
        <a:p>
          <a:endParaRPr lang="en-US"/>
        </a:p>
      </dgm:t>
    </dgm:pt>
    <dgm:pt modelId="{1158735D-5179-4054-853E-22F1FD3FEAAC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53%</a:t>
          </a:r>
        </a:p>
        <a:p>
          <a:r>
            <a:rPr lang="en-US" sz="2400" b="1" dirty="0" smtClean="0"/>
            <a:t>Human error</a:t>
          </a:r>
          <a:endParaRPr lang="en-US" sz="2400" b="1" dirty="0"/>
        </a:p>
      </dgm:t>
    </dgm:pt>
    <dgm:pt modelId="{58E74A80-4B74-4868-B296-86265CAD9EB7}" type="parTrans" cxnId="{19A626BC-9321-4D30-9549-95F7E35174FB}">
      <dgm:prSet/>
      <dgm:spPr/>
      <dgm:t>
        <a:bodyPr/>
        <a:lstStyle/>
        <a:p>
          <a:endParaRPr lang="en-US"/>
        </a:p>
      </dgm:t>
    </dgm:pt>
    <dgm:pt modelId="{94E334BD-3ABD-4BB3-A233-1230A5DF76E7}" type="sibTrans" cxnId="{19A626BC-9321-4D30-9549-95F7E35174FB}">
      <dgm:prSet/>
      <dgm:spPr/>
      <dgm:t>
        <a:bodyPr/>
        <a:lstStyle/>
        <a:p>
          <a:endParaRPr lang="en-US"/>
        </a:p>
      </dgm:t>
    </dgm:pt>
    <dgm:pt modelId="{A0D0FF59-CA5B-46FD-9941-75D3D0FDA44B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11%</a:t>
          </a:r>
        </a:p>
        <a:p>
          <a:r>
            <a:rPr lang="en-US" b="1" dirty="0" smtClean="0"/>
            <a:t>Weather Conditions</a:t>
          </a:r>
          <a:endParaRPr lang="en-US" b="1" dirty="0"/>
        </a:p>
      </dgm:t>
    </dgm:pt>
    <dgm:pt modelId="{1C109C6A-ADC3-40B6-843C-E4A5F1F748C4}" type="parTrans" cxnId="{5E26255F-4B8E-4F1C-995F-D4F4FF15A95A}">
      <dgm:prSet/>
      <dgm:spPr/>
      <dgm:t>
        <a:bodyPr/>
        <a:lstStyle/>
        <a:p>
          <a:endParaRPr lang="en-US"/>
        </a:p>
      </dgm:t>
    </dgm:pt>
    <dgm:pt modelId="{6F81B57F-7516-45F7-8A5C-42A1E53045AE}" type="sibTrans" cxnId="{5E26255F-4B8E-4F1C-995F-D4F4FF15A95A}">
      <dgm:prSet/>
      <dgm:spPr/>
      <dgm:t>
        <a:bodyPr/>
        <a:lstStyle/>
        <a:p>
          <a:endParaRPr lang="en-US"/>
        </a:p>
      </dgm:t>
    </dgm:pt>
    <dgm:pt modelId="{93A5438E-10CE-4648-994E-E33778EFBB83}">
      <dgm:prSet phldrT="[Text]" custT="1"/>
      <dgm:spPr/>
      <dgm:t>
        <a:bodyPr/>
        <a:lstStyle/>
        <a:p>
          <a:r>
            <a:rPr lang="en-US" sz="1600" b="1" dirty="0" smtClean="0">
              <a:solidFill>
                <a:srgbClr val="FF0000"/>
              </a:solidFill>
            </a:rPr>
            <a:t>21%</a:t>
          </a:r>
        </a:p>
        <a:p>
          <a:r>
            <a:rPr lang="en-US" sz="1600" b="1" dirty="0" smtClean="0"/>
            <a:t>Mechanical error</a:t>
          </a:r>
          <a:endParaRPr lang="en-US" sz="1600" b="1" dirty="0"/>
        </a:p>
      </dgm:t>
    </dgm:pt>
    <dgm:pt modelId="{C3FB6C52-CA6E-4493-B550-EEC925BE92F7}" type="parTrans" cxnId="{FB44C5D0-0B55-4054-A33A-1C13498DAE35}">
      <dgm:prSet/>
      <dgm:spPr/>
      <dgm:t>
        <a:bodyPr/>
        <a:lstStyle/>
        <a:p>
          <a:endParaRPr lang="en-US"/>
        </a:p>
      </dgm:t>
    </dgm:pt>
    <dgm:pt modelId="{1185FD81-C249-4CB1-8004-B10225CCF7D9}" type="sibTrans" cxnId="{FB44C5D0-0B55-4054-A33A-1C13498DAE35}">
      <dgm:prSet/>
      <dgm:spPr/>
      <dgm:t>
        <a:bodyPr/>
        <a:lstStyle/>
        <a:p>
          <a:endParaRPr lang="en-US"/>
        </a:p>
      </dgm:t>
    </dgm:pt>
    <dgm:pt modelId="{223C67C5-82A9-49FE-A865-72C8CC3D2964}" type="pres">
      <dgm:prSet presAssocID="{ECC6B290-C95C-4407-8E24-BF23152EF2FA}" presName="Name0" presStyleCnt="0">
        <dgm:presLayoutVars>
          <dgm:chMax val="1"/>
          <dgm:chPref val="1"/>
        </dgm:presLayoutVars>
      </dgm:prSet>
      <dgm:spPr/>
    </dgm:pt>
    <dgm:pt modelId="{B052C98D-D27A-4092-AFD2-E2A50E3CA942}" type="pres">
      <dgm:prSet presAssocID="{417F956B-8996-4F77-8A8A-61808526FA46}" presName="Parent" presStyleLbl="node0" presStyleIdx="0" presStyleCnt="1" custLinFactNeighborX="4481" custLinFactNeighborY="1395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A6550ED9-A312-4F11-ACD6-B8F46437B376}" type="pres">
      <dgm:prSet presAssocID="{417F956B-8996-4F77-8A8A-61808526FA46}" presName="Accent1" presStyleLbl="node1" presStyleIdx="0" presStyleCnt="15"/>
      <dgm:spPr/>
    </dgm:pt>
    <dgm:pt modelId="{4A5D2C30-4856-48D8-8BA6-C019366C3092}" type="pres">
      <dgm:prSet presAssocID="{417F956B-8996-4F77-8A8A-61808526FA46}" presName="Accent2" presStyleLbl="node1" presStyleIdx="1" presStyleCnt="15"/>
      <dgm:spPr/>
    </dgm:pt>
    <dgm:pt modelId="{7D593E34-A807-44F3-B554-F5877FE18C63}" type="pres">
      <dgm:prSet presAssocID="{417F956B-8996-4F77-8A8A-61808526FA46}" presName="Accent3" presStyleLbl="node1" presStyleIdx="2" presStyleCnt="15"/>
      <dgm:spPr/>
    </dgm:pt>
    <dgm:pt modelId="{23700407-EA12-490B-8617-5D8D7304C714}" type="pres">
      <dgm:prSet presAssocID="{417F956B-8996-4F77-8A8A-61808526FA46}" presName="Accent4" presStyleLbl="node1" presStyleIdx="3" presStyleCnt="15"/>
      <dgm:spPr/>
    </dgm:pt>
    <dgm:pt modelId="{EACC1886-BF7B-499F-B457-221282BE8E3B}" type="pres">
      <dgm:prSet presAssocID="{417F956B-8996-4F77-8A8A-61808526FA46}" presName="Accent5" presStyleLbl="node1" presStyleIdx="4" presStyleCnt="15"/>
      <dgm:spPr/>
    </dgm:pt>
    <dgm:pt modelId="{392A4E81-1E6B-46B7-8BE6-D123CBB570D2}" type="pres">
      <dgm:prSet presAssocID="{417F956B-8996-4F77-8A8A-61808526FA46}" presName="Accent6" presStyleLbl="node1" presStyleIdx="5" presStyleCnt="15"/>
      <dgm:spPr/>
    </dgm:pt>
    <dgm:pt modelId="{D4ACCE6A-7DE8-4F5E-B836-FBE5F592D036}" type="pres">
      <dgm:prSet presAssocID="{1158735D-5179-4054-853E-22F1FD3FEAAC}" presName="Child1" presStyleLbl="node1" presStyleIdx="6" presStyleCnt="15" custScaleX="150297" custScaleY="127780" custLinFactNeighborX="-8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F925A75-DEDF-4BD0-A2B7-608FCCC72959}" type="pres">
      <dgm:prSet presAssocID="{1158735D-5179-4054-853E-22F1FD3FEAAC}" presName="Accent7" presStyleCnt="0"/>
      <dgm:spPr/>
    </dgm:pt>
    <dgm:pt modelId="{646D50BB-6BC8-49E8-98B0-BB76320A478F}" type="pres">
      <dgm:prSet presAssocID="{1158735D-5179-4054-853E-22F1FD3FEAAC}" presName="AccentHold1" presStyleLbl="node1" presStyleIdx="7" presStyleCnt="15"/>
      <dgm:spPr/>
    </dgm:pt>
    <dgm:pt modelId="{AB031435-AD02-4D91-88AF-52D79539D585}" type="pres">
      <dgm:prSet presAssocID="{1158735D-5179-4054-853E-22F1FD3FEAAC}" presName="Accent8" presStyleCnt="0"/>
      <dgm:spPr/>
    </dgm:pt>
    <dgm:pt modelId="{A6425744-854E-46C3-B401-2B42D18A6776}" type="pres">
      <dgm:prSet presAssocID="{1158735D-5179-4054-853E-22F1FD3FEAAC}" presName="AccentHold2" presStyleLbl="node1" presStyleIdx="8" presStyleCnt="15"/>
      <dgm:spPr/>
    </dgm:pt>
    <dgm:pt modelId="{7EEECF35-5E9F-4770-B2B7-439C96232CB9}" type="pres">
      <dgm:prSet presAssocID="{93A5438E-10CE-4648-994E-E33778EFBB83}" presName="Child2" presStyleLbl="node1" presStyleIdx="9" presStyleCnt="15" custScaleX="150297" custScaleY="127780" custLinFactNeighborX="17017" custLinFactNeighborY="-83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C3D5DF-A9D9-49B0-AD94-72372DCF5D28}" type="pres">
      <dgm:prSet presAssocID="{93A5438E-10CE-4648-994E-E33778EFBB83}" presName="Accent9" presStyleCnt="0"/>
      <dgm:spPr/>
    </dgm:pt>
    <dgm:pt modelId="{B5468D96-5807-43C0-9806-04BDDE35E876}" type="pres">
      <dgm:prSet presAssocID="{93A5438E-10CE-4648-994E-E33778EFBB83}" presName="AccentHold1" presStyleLbl="node1" presStyleIdx="10" presStyleCnt="15"/>
      <dgm:spPr/>
    </dgm:pt>
    <dgm:pt modelId="{025D695C-3037-43B9-86E3-3C26FA95487D}" type="pres">
      <dgm:prSet presAssocID="{93A5438E-10CE-4648-994E-E33778EFBB83}" presName="Accent10" presStyleCnt="0"/>
      <dgm:spPr/>
    </dgm:pt>
    <dgm:pt modelId="{2E5127A4-4372-4165-BBBD-AEB819794733}" type="pres">
      <dgm:prSet presAssocID="{93A5438E-10CE-4648-994E-E33778EFBB83}" presName="AccentHold2" presStyleLbl="node1" presStyleIdx="11" presStyleCnt="15"/>
      <dgm:spPr/>
    </dgm:pt>
    <dgm:pt modelId="{C978C235-59C1-48D8-A5DB-74F52D9D474E}" type="pres">
      <dgm:prSet presAssocID="{93A5438E-10CE-4648-994E-E33778EFBB83}" presName="Accent11" presStyleCnt="0"/>
      <dgm:spPr/>
    </dgm:pt>
    <dgm:pt modelId="{BBC696F5-06B9-4D22-844B-8AA3E4DEAD3B}" type="pres">
      <dgm:prSet presAssocID="{93A5438E-10CE-4648-994E-E33778EFBB83}" presName="AccentHold3" presStyleLbl="node1" presStyleIdx="12" presStyleCnt="15"/>
      <dgm:spPr/>
    </dgm:pt>
    <dgm:pt modelId="{27CFD8C2-354D-41BD-BB08-541E77C18035}" type="pres">
      <dgm:prSet presAssocID="{A0D0FF59-CA5B-46FD-9941-75D3D0FDA44B}" presName="Child3" presStyleLbl="node1" presStyleIdx="13" presStyleCnt="15" custScaleX="141628" custScaleY="132812" custLinFactNeighborX="946" custLinFactNeighborY="-32700">
        <dgm:presLayoutVars>
          <dgm:chMax val="0"/>
          <dgm:chPref val="0"/>
        </dgm:presLayoutVars>
      </dgm:prSet>
      <dgm:spPr/>
    </dgm:pt>
    <dgm:pt modelId="{9A40A6BD-6EFF-49FD-ADCA-5363FE48B901}" type="pres">
      <dgm:prSet presAssocID="{A0D0FF59-CA5B-46FD-9941-75D3D0FDA44B}" presName="Accent12" presStyleCnt="0"/>
      <dgm:spPr/>
    </dgm:pt>
    <dgm:pt modelId="{C8AEDCBC-6BAD-4A6B-B235-678A699A7BBB}" type="pres">
      <dgm:prSet presAssocID="{A0D0FF59-CA5B-46FD-9941-75D3D0FDA44B}" presName="AccentHold1" presStyleLbl="node1" presStyleIdx="14" presStyleCnt="15" custLinFactNeighborX="-81107" custLinFactNeighborY="19084"/>
      <dgm:spPr/>
    </dgm:pt>
  </dgm:ptLst>
  <dgm:cxnLst>
    <dgm:cxn modelId="{FB44C5D0-0B55-4054-A33A-1C13498DAE35}" srcId="{417F956B-8996-4F77-8A8A-61808526FA46}" destId="{93A5438E-10CE-4648-994E-E33778EFBB83}" srcOrd="1" destOrd="0" parTransId="{C3FB6C52-CA6E-4493-B550-EEC925BE92F7}" sibTransId="{1185FD81-C249-4CB1-8004-B10225CCF7D9}"/>
    <dgm:cxn modelId="{B434863D-315D-4646-8724-DA839C564716}" type="presOf" srcId="{ECC6B290-C95C-4407-8E24-BF23152EF2FA}" destId="{223C67C5-82A9-49FE-A865-72C8CC3D2964}" srcOrd="0" destOrd="0" presId="urn:microsoft.com/office/officeart/2009/3/layout/CircleRelationship"/>
    <dgm:cxn modelId="{19A626BC-9321-4D30-9549-95F7E35174FB}" srcId="{417F956B-8996-4F77-8A8A-61808526FA46}" destId="{1158735D-5179-4054-853E-22F1FD3FEAAC}" srcOrd="0" destOrd="0" parTransId="{58E74A80-4B74-4868-B296-86265CAD9EB7}" sibTransId="{94E334BD-3ABD-4BB3-A233-1230A5DF76E7}"/>
    <dgm:cxn modelId="{17114B47-EAF5-44FB-8460-BF2170410504}" srcId="{ECC6B290-C95C-4407-8E24-BF23152EF2FA}" destId="{417F956B-8996-4F77-8A8A-61808526FA46}" srcOrd="0" destOrd="0" parTransId="{377EE42E-C8A3-46B0-BED7-15E0076267B7}" sibTransId="{54DE6565-FF31-4569-BE07-609DB6746CC9}"/>
    <dgm:cxn modelId="{5E26255F-4B8E-4F1C-995F-D4F4FF15A95A}" srcId="{417F956B-8996-4F77-8A8A-61808526FA46}" destId="{A0D0FF59-CA5B-46FD-9941-75D3D0FDA44B}" srcOrd="2" destOrd="0" parTransId="{1C109C6A-ADC3-40B6-843C-E4A5F1F748C4}" sibTransId="{6F81B57F-7516-45F7-8A5C-42A1E53045AE}"/>
    <dgm:cxn modelId="{22A18776-AC20-47E5-9E55-86EF56F89F33}" type="presOf" srcId="{417F956B-8996-4F77-8A8A-61808526FA46}" destId="{B052C98D-D27A-4092-AFD2-E2A50E3CA942}" srcOrd="0" destOrd="0" presId="urn:microsoft.com/office/officeart/2009/3/layout/CircleRelationship"/>
    <dgm:cxn modelId="{E9A95EBE-FEEA-43E9-A8C5-0928E36F5C3F}" type="presOf" srcId="{A0D0FF59-CA5B-46FD-9941-75D3D0FDA44B}" destId="{27CFD8C2-354D-41BD-BB08-541E77C18035}" srcOrd="0" destOrd="0" presId="urn:microsoft.com/office/officeart/2009/3/layout/CircleRelationship"/>
    <dgm:cxn modelId="{64C0E5EE-EA9B-48EF-B303-18BF626085D5}" type="presOf" srcId="{93A5438E-10CE-4648-994E-E33778EFBB83}" destId="{7EEECF35-5E9F-4770-B2B7-439C96232CB9}" srcOrd="0" destOrd="0" presId="urn:microsoft.com/office/officeart/2009/3/layout/CircleRelationship"/>
    <dgm:cxn modelId="{44522D4C-0C1D-4713-8C41-421816B5F52A}" type="presOf" srcId="{1158735D-5179-4054-853E-22F1FD3FEAAC}" destId="{D4ACCE6A-7DE8-4F5E-B836-FBE5F592D036}" srcOrd="0" destOrd="0" presId="urn:microsoft.com/office/officeart/2009/3/layout/CircleRelationship"/>
    <dgm:cxn modelId="{468BEB75-B9DC-4C40-9110-BBBC3A0289F4}" type="presParOf" srcId="{223C67C5-82A9-49FE-A865-72C8CC3D2964}" destId="{B052C98D-D27A-4092-AFD2-E2A50E3CA942}" srcOrd="0" destOrd="0" presId="urn:microsoft.com/office/officeart/2009/3/layout/CircleRelationship"/>
    <dgm:cxn modelId="{B0B4887F-43BC-4927-BD28-6B4E004926A7}" type="presParOf" srcId="{223C67C5-82A9-49FE-A865-72C8CC3D2964}" destId="{A6550ED9-A312-4F11-ACD6-B8F46437B376}" srcOrd="1" destOrd="0" presId="urn:microsoft.com/office/officeart/2009/3/layout/CircleRelationship"/>
    <dgm:cxn modelId="{5257EACC-7469-47DE-962C-6520C640F0F9}" type="presParOf" srcId="{223C67C5-82A9-49FE-A865-72C8CC3D2964}" destId="{4A5D2C30-4856-48D8-8BA6-C019366C3092}" srcOrd="2" destOrd="0" presId="urn:microsoft.com/office/officeart/2009/3/layout/CircleRelationship"/>
    <dgm:cxn modelId="{28A70442-401F-45D0-9C82-B6B6BE6DE00C}" type="presParOf" srcId="{223C67C5-82A9-49FE-A865-72C8CC3D2964}" destId="{7D593E34-A807-44F3-B554-F5877FE18C63}" srcOrd="3" destOrd="0" presId="urn:microsoft.com/office/officeart/2009/3/layout/CircleRelationship"/>
    <dgm:cxn modelId="{4614B34C-6ED5-4126-B9D2-A71FA2927DE6}" type="presParOf" srcId="{223C67C5-82A9-49FE-A865-72C8CC3D2964}" destId="{23700407-EA12-490B-8617-5D8D7304C714}" srcOrd="4" destOrd="0" presId="urn:microsoft.com/office/officeart/2009/3/layout/CircleRelationship"/>
    <dgm:cxn modelId="{DDD69465-6355-47B6-8FF1-D2A57EFEC02C}" type="presParOf" srcId="{223C67C5-82A9-49FE-A865-72C8CC3D2964}" destId="{EACC1886-BF7B-499F-B457-221282BE8E3B}" srcOrd="5" destOrd="0" presId="urn:microsoft.com/office/officeart/2009/3/layout/CircleRelationship"/>
    <dgm:cxn modelId="{7B672041-2C50-49C6-AE95-E614477F690C}" type="presParOf" srcId="{223C67C5-82A9-49FE-A865-72C8CC3D2964}" destId="{392A4E81-1E6B-46B7-8BE6-D123CBB570D2}" srcOrd="6" destOrd="0" presId="urn:microsoft.com/office/officeart/2009/3/layout/CircleRelationship"/>
    <dgm:cxn modelId="{C7C95ACF-EE64-4D99-86F6-2BF289683EE9}" type="presParOf" srcId="{223C67C5-82A9-49FE-A865-72C8CC3D2964}" destId="{D4ACCE6A-7DE8-4F5E-B836-FBE5F592D036}" srcOrd="7" destOrd="0" presId="urn:microsoft.com/office/officeart/2009/3/layout/CircleRelationship"/>
    <dgm:cxn modelId="{D7F15E25-0EC1-4970-B601-04BE5A697496}" type="presParOf" srcId="{223C67C5-82A9-49FE-A865-72C8CC3D2964}" destId="{3F925A75-DEDF-4BD0-A2B7-608FCCC72959}" srcOrd="8" destOrd="0" presId="urn:microsoft.com/office/officeart/2009/3/layout/CircleRelationship"/>
    <dgm:cxn modelId="{B670769A-68F1-46AE-B039-BDBB95C32289}" type="presParOf" srcId="{3F925A75-DEDF-4BD0-A2B7-608FCCC72959}" destId="{646D50BB-6BC8-49E8-98B0-BB76320A478F}" srcOrd="0" destOrd="0" presId="urn:microsoft.com/office/officeart/2009/3/layout/CircleRelationship"/>
    <dgm:cxn modelId="{5A3B9066-D9F5-48DF-AAAB-22C997C9C8C6}" type="presParOf" srcId="{223C67C5-82A9-49FE-A865-72C8CC3D2964}" destId="{AB031435-AD02-4D91-88AF-52D79539D585}" srcOrd="9" destOrd="0" presId="urn:microsoft.com/office/officeart/2009/3/layout/CircleRelationship"/>
    <dgm:cxn modelId="{AECA560C-7932-4A79-99A9-795C4EB38391}" type="presParOf" srcId="{AB031435-AD02-4D91-88AF-52D79539D585}" destId="{A6425744-854E-46C3-B401-2B42D18A6776}" srcOrd="0" destOrd="0" presId="urn:microsoft.com/office/officeart/2009/3/layout/CircleRelationship"/>
    <dgm:cxn modelId="{3095C7C1-9E2B-4D51-9C66-684AB3BE9B3E}" type="presParOf" srcId="{223C67C5-82A9-49FE-A865-72C8CC3D2964}" destId="{7EEECF35-5E9F-4770-B2B7-439C96232CB9}" srcOrd="10" destOrd="0" presId="urn:microsoft.com/office/officeart/2009/3/layout/CircleRelationship"/>
    <dgm:cxn modelId="{63FEE31D-9BB2-401E-8308-1A3229559640}" type="presParOf" srcId="{223C67C5-82A9-49FE-A865-72C8CC3D2964}" destId="{21C3D5DF-A9D9-49B0-AD94-72372DCF5D28}" srcOrd="11" destOrd="0" presId="urn:microsoft.com/office/officeart/2009/3/layout/CircleRelationship"/>
    <dgm:cxn modelId="{089C00B9-1BE5-40A8-AF26-6EF4DCFB8694}" type="presParOf" srcId="{21C3D5DF-A9D9-49B0-AD94-72372DCF5D28}" destId="{B5468D96-5807-43C0-9806-04BDDE35E876}" srcOrd="0" destOrd="0" presId="urn:microsoft.com/office/officeart/2009/3/layout/CircleRelationship"/>
    <dgm:cxn modelId="{116F1FF7-83F3-4FDE-A423-E7514D6863F1}" type="presParOf" srcId="{223C67C5-82A9-49FE-A865-72C8CC3D2964}" destId="{025D695C-3037-43B9-86E3-3C26FA95487D}" srcOrd="12" destOrd="0" presId="urn:microsoft.com/office/officeart/2009/3/layout/CircleRelationship"/>
    <dgm:cxn modelId="{F161B840-6652-456A-87C4-BA4179D6E800}" type="presParOf" srcId="{025D695C-3037-43B9-86E3-3C26FA95487D}" destId="{2E5127A4-4372-4165-BBBD-AEB819794733}" srcOrd="0" destOrd="0" presId="urn:microsoft.com/office/officeart/2009/3/layout/CircleRelationship"/>
    <dgm:cxn modelId="{91529600-F2D7-4216-99E4-04EB7E3A09C8}" type="presParOf" srcId="{223C67C5-82A9-49FE-A865-72C8CC3D2964}" destId="{C978C235-59C1-48D8-A5DB-74F52D9D474E}" srcOrd="13" destOrd="0" presId="urn:microsoft.com/office/officeart/2009/3/layout/CircleRelationship"/>
    <dgm:cxn modelId="{18E938A8-648B-4DE9-9DCA-F06B998B249D}" type="presParOf" srcId="{C978C235-59C1-48D8-A5DB-74F52D9D474E}" destId="{BBC696F5-06B9-4D22-844B-8AA3E4DEAD3B}" srcOrd="0" destOrd="0" presId="urn:microsoft.com/office/officeart/2009/3/layout/CircleRelationship"/>
    <dgm:cxn modelId="{45158256-2C84-4805-9C76-AB492BBBC722}" type="presParOf" srcId="{223C67C5-82A9-49FE-A865-72C8CC3D2964}" destId="{27CFD8C2-354D-41BD-BB08-541E77C18035}" srcOrd="14" destOrd="0" presId="urn:microsoft.com/office/officeart/2009/3/layout/CircleRelationship"/>
    <dgm:cxn modelId="{683EA238-17CC-4A12-98E7-EBAEF5E207D3}" type="presParOf" srcId="{223C67C5-82A9-49FE-A865-72C8CC3D2964}" destId="{9A40A6BD-6EFF-49FD-ADCA-5363FE48B901}" srcOrd="15" destOrd="0" presId="urn:microsoft.com/office/officeart/2009/3/layout/CircleRelationship"/>
    <dgm:cxn modelId="{5181D3F7-B8AB-447A-9640-A68EA630DFE2}" type="presParOf" srcId="{9A40A6BD-6EFF-49FD-ADCA-5363FE48B901}" destId="{C8AEDCBC-6BAD-4A6B-B235-678A699A7B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5544-466D-4F71-9D07-50AD7EA4090D}">
      <dsp:nvSpPr>
        <dsp:cNvPr id="0" name=""/>
        <dsp:cNvSpPr/>
      </dsp:nvSpPr>
      <dsp:spPr>
        <a:xfrm>
          <a:off x="1598804" y="3656525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F97CB-7490-444C-9DAF-50410582063D}">
      <dsp:nvSpPr>
        <dsp:cNvPr id="0" name=""/>
        <dsp:cNvSpPr/>
      </dsp:nvSpPr>
      <dsp:spPr>
        <a:xfrm>
          <a:off x="1634200" y="2364088"/>
          <a:ext cx="280994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A318B-3415-4C88-8085-443140913A89}">
      <dsp:nvSpPr>
        <dsp:cNvPr id="0" name=""/>
        <dsp:cNvSpPr/>
      </dsp:nvSpPr>
      <dsp:spPr>
        <a:xfrm>
          <a:off x="1634200" y="1220507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FE06A-420D-49BD-8A7C-21AD547CF992}">
      <dsp:nvSpPr>
        <dsp:cNvPr id="0" name=""/>
        <dsp:cNvSpPr/>
      </dsp:nvSpPr>
      <dsp:spPr>
        <a:xfrm>
          <a:off x="0" y="743633"/>
          <a:ext cx="3267375" cy="3267375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EFBF-6332-4DE4-BC67-FAF0A7803733}">
      <dsp:nvSpPr>
        <dsp:cNvPr id="0" name=""/>
        <dsp:cNvSpPr/>
      </dsp:nvSpPr>
      <dsp:spPr>
        <a:xfrm>
          <a:off x="182011" y="1597593"/>
          <a:ext cx="2928090" cy="1078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3.5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182011" y="1597593"/>
        <a:ext cx="2928090" cy="1078233"/>
      </dsp:txXfrm>
    </dsp:sp>
    <dsp:sp modelId="{597F42D6-5BC2-4353-B042-A6D9ABB53C1D}">
      <dsp:nvSpPr>
        <dsp:cNvPr id="0" name=""/>
        <dsp:cNvSpPr/>
      </dsp:nvSpPr>
      <dsp:spPr>
        <a:xfrm>
          <a:off x="4696346" y="433597"/>
          <a:ext cx="1187713" cy="1314376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DE680-9D07-4EC9-9579-86D0DE38DB7E}">
      <dsp:nvSpPr>
        <dsp:cNvPr id="0" name=""/>
        <dsp:cNvSpPr/>
      </dsp:nvSpPr>
      <dsp:spPr>
        <a:xfrm>
          <a:off x="4929594" y="701190"/>
          <a:ext cx="11294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4.7 Billion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929594" y="701190"/>
        <a:ext cx="1129486" cy="980212"/>
      </dsp:txXfrm>
    </dsp:sp>
    <dsp:sp modelId="{2632D0AE-4353-4E85-83EC-4C0DAAAA94FF}">
      <dsp:nvSpPr>
        <dsp:cNvPr id="0" name=""/>
        <dsp:cNvSpPr/>
      </dsp:nvSpPr>
      <dsp:spPr>
        <a:xfrm>
          <a:off x="3872174" y="1895169"/>
          <a:ext cx="1434060" cy="1357858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AB0C-DA3E-4CA3-8610-CD108C18C30F}">
      <dsp:nvSpPr>
        <dsp:cNvPr id="0" name=""/>
        <dsp:cNvSpPr/>
      </dsp:nvSpPr>
      <dsp:spPr>
        <a:xfrm>
          <a:off x="4206016" y="2088295"/>
          <a:ext cx="9255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6.7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206016" y="2088295"/>
        <a:ext cx="925586" cy="980212"/>
      </dsp:txXfrm>
    </dsp:sp>
    <dsp:sp modelId="{9360D8C3-DB9F-4AD1-B507-248E1F0371DF}">
      <dsp:nvSpPr>
        <dsp:cNvPr id="0" name=""/>
        <dsp:cNvSpPr/>
      </dsp:nvSpPr>
      <dsp:spPr>
        <a:xfrm>
          <a:off x="4572707" y="3279554"/>
          <a:ext cx="980212" cy="980212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E4A-A847-4EDD-809D-9DB1FC06EA0B}">
      <dsp:nvSpPr>
        <dsp:cNvPr id="0" name=""/>
        <dsp:cNvSpPr/>
      </dsp:nvSpPr>
      <dsp:spPr>
        <a:xfrm>
          <a:off x="4805142" y="3280917"/>
          <a:ext cx="812555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4"/>
              </a:solidFill>
            </a:rPr>
            <a:t>58%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4805142" y="3280917"/>
        <a:ext cx="812555" cy="980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C98D-D27A-4092-AFD2-E2A50E3CA942}">
      <dsp:nvSpPr>
        <dsp:cNvPr id="0" name=""/>
        <dsp:cNvSpPr/>
      </dsp:nvSpPr>
      <dsp:spPr>
        <a:xfrm>
          <a:off x="1145074" y="442167"/>
          <a:ext cx="2971800" cy="297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i="0" kern="1200" dirty="0" smtClean="0">
              <a:solidFill>
                <a:srgbClr val="FF0000"/>
              </a:solidFill>
            </a:rPr>
            <a:t>80%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of all aviation accidents can be attributed to human error</a:t>
          </a:r>
          <a:endParaRPr lang="en-US" sz="1400" kern="1200" dirty="0"/>
        </a:p>
      </dsp:txBody>
      <dsp:txXfrm>
        <a:off x="1580284" y="877426"/>
        <a:ext cx="2101380" cy="2101616"/>
      </dsp:txXfrm>
    </dsp:sp>
    <dsp:sp modelId="{A6550ED9-A312-4F11-ACD6-B8F46437B376}">
      <dsp:nvSpPr>
        <dsp:cNvPr id="0" name=""/>
        <dsp:cNvSpPr/>
      </dsp:nvSpPr>
      <dsp:spPr>
        <a:xfrm>
          <a:off x="2707815" y="265293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5D2C30-4856-48D8-8BA6-C019366C3092}">
      <dsp:nvSpPr>
        <dsp:cNvPr id="0" name=""/>
        <dsp:cNvSpPr/>
      </dsp:nvSpPr>
      <dsp:spPr>
        <a:xfrm>
          <a:off x="1925698" y="3152013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593E34-A807-44F3-B554-F5877FE18C63}">
      <dsp:nvSpPr>
        <dsp:cNvPr id="0" name=""/>
        <dsp:cNvSpPr/>
      </dsp:nvSpPr>
      <dsp:spPr>
        <a:xfrm>
          <a:off x="4175122" y="1606920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700407-EA12-490B-8617-5D8D7304C714}">
      <dsp:nvSpPr>
        <dsp:cNvPr id="0" name=""/>
        <dsp:cNvSpPr/>
      </dsp:nvSpPr>
      <dsp:spPr>
        <a:xfrm>
          <a:off x="3030294" y="3406866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C1886-BF7B-499F-B457-221282BE8E3B}">
      <dsp:nvSpPr>
        <dsp:cNvPr id="0" name=""/>
        <dsp:cNvSpPr/>
      </dsp:nvSpPr>
      <dsp:spPr>
        <a:xfrm>
          <a:off x="1992754" y="735071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2A4E81-1E6B-46B7-8BE6-D123CBB570D2}">
      <dsp:nvSpPr>
        <dsp:cNvPr id="0" name=""/>
        <dsp:cNvSpPr/>
      </dsp:nvSpPr>
      <dsp:spPr>
        <a:xfrm>
          <a:off x="1238679" y="2105516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CCE6A-7DE8-4F5E-B836-FBE5F592D036}">
      <dsp:nvSpPr>
        <dsp:cNvPr id="0" name=""/>
        <dsp:cNvSpPr/>
      </dsp:nvSpPr>
      <dsp:spPr>
        <a:xfrm>
          <a:off x="-220972" y="769364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53%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Human error</a:t>
          </a:r>
          <a:endParaRPr lang="en-US" sz="2400" b="1" kern="1200" dirty="0"/>
        </a:p>
      </dsp:txBody>
      <dsp:txXfrm>
        <a:off x="44965" y="995407"/>
        <a:ext cx="1284055" cy="1091432"/>
      </dsp:txXfrm>
    </dsp:sp>
    <dsp:sp modelId="{646D50BB-6BC8-49E8-98B0-BB76320A478F}">
      <dsp:nvSpPr>
        <dsp:cNvPr id="0" name=""/>
        <dsp:cNvSpPr/>
      </dsp:nvSpPr>
      <dsp:spPr>
        <a:xfrm>
          <a:off x="2373754" y="745487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425744-854E-46C3-B401-2B42D18A6776}">
      <dsp:nvSpPr>
        <dsp:cNvPr id="0" name=""/>
        <dsp:cNvSpPr/>
      </dsp:nvSpPr>
      <dsp:spPr>
        <a:xfrm>
          <a:off x="196873" y="2499254"/>
          <a:ext cx="597408" cy="597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ECF35-5E9F-4770-B2B7-439C96232CB9}">
      <dsp:nvSpPr>
        <dsp:cNvPr id="0" name=""/>
        <dsp:cNvSpPr/>
      </dsp:nvSpPr>
      <dsp:spPr>
        <a:xfrm>
          <a:off x="4190871" y="190867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21%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Mechanical error</a:t>
          </a:r>
          <a:endParaRPr lang="en-US" sz="1600" b="1" kern="1200" dirty="0"/>
        </a:p>
      </dsp:txBody>
      <dsp:txXfrm>
        <a:off x="4456808" y="416910"/>
        <a:ext cx="1284055" cy="1091432"/>
      </dsp:txXfrm>
    </dsp:sp>
    <dsp:sp modelId="{B5468D96-5807-43C0-9806-04BDDE35E876}">
      <dsp:nvSpPr>
        <dsp:cNvPr id="0" name=""/>
        <dsp:cNvSpPr/>
      </dsp:nvSpPr>
      <dsp:spPr>
        <a:xfrm>
          <a:off x="3749622" y="1202765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5127A4-4372-4165-BBBD-AEB819794733}">
      <dsp:nvSpPr>
        <dsp:cNvPr id="0" name=""/>
        <dsp:cNvSpPr/>
      </dsp:nvSpPr>
      <dsp:spPr>
        <a:xfrm>
          <a:off x="-30507" y="321034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C696F5-06B9-4D22-844B-8AA3E4DEAD3B}">
      <dsp:nvSpPr>
        <dsp:cNvPr id="0" name=""/>
        <dsp:cNvSpPr/>
      </dsp:nvSpPr>
      <dsp:spPr>
        <a:xfrm>
          <a:off x="2356686" y="2869382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CFD8C2-354D-41BD-BB08-541E77C18035}">
      <dsp:nvSpPr>
        <dsp:cNvPr id="0" name=""/>
        <dsp:cNvSpPr/>
      </dsp:nvSpPr>
      <dsp:spPr>
        <a:xfrm>
          <a:off x="4605784" y="1863719"/>
          <a:ext cx="1711188" cy="16043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11%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Weather Conditions</a:t>
          </a:r>
          <a:endParaRPr lang="en-US" sz="1600" b="1" kern="1200" dirty="0"/>
        </a:p>
      </dsp:txBody>
      <dsp:txXfrm>
        <a:off x="4856382" y="2098664"/>
        <a:ext cx="1209992" cy="1134412"/>
      </dsp:txXfrm>
    </dsp:sp>
    <dsp:sp modelId="{C8AEDCBC-6BAD-4A6B-B235-678A699A7BBB}">
      <dsp:nvSpPr>
        <dsp:cNvPr id="0" name=""/>
        <dsp:cNvSpPr/>
      </dsp:nvSpPr>
      <dsp:spPr>
        <a:xfrm>
          <a:off x="4322188" y="246025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most dangerous times include takeoff and landing and the time periods before and after these events.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92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Kaplanski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H. Levy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Sentiment and stock prices: The case of aviation disasters - Journal of Financial Economics, 95 (2) (2010)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J. Ho, M.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Qiu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X. Tang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 airlines always suffer from crashes?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Economics Letters, 118 (1) (2013), 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Aviation contributes over </a:t>
            </a:r>
            <a:r>
              <a:rPr lang="en-US" b="1" dirty="0" smtClean="0"/>
              <a:t>$3.5 trillion</a:t>
            </a:r>
            <a:r>
              <a:rPr lang="en-US" dirty="0" smtClean="0"/>
              <a:t> to the global economy, representing 4.1% of the global GDP​</a:t>
            </a:r>
          </a:p>
          <a:p>
            <a:r>
              <a:rPr lang="en-US" dirty="0" smtClean="0"/>
              <a:t>.Around </a:t>
            </a:r>
            <a:r>
              <a:rPr lang="en-US" b="1" dirty="0" smtClean="0"/>
              <a:t>4 billion passengers</a:t>
            </a:r>
            <a:r>
              <a:rPr lang="en-US" dirty="0" smtClean="0"/>
              <a:t> are transported annually, highlighting its central role in mobility.</a:t>
            </a:r>
          </a:p>
          <a:p>
            <a:r>
              <a:rPr lang="en-US" dirty="0" smtClean="0"/>
              <a:t>Over </a:t>
            </a:r>
            <a:r>
              <a:rPr lang="en-US" b="1" dirty="0" smtClean="0"/>
              <a:t>65 million jobs</a:t>
            </a:r>
            <a:r>
              <a:rPr lang="en-US" dirty="0" smtClean="0"/>
              <a:t> globally are supported by aviation and related sectors.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98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facilitates international trade by enabling the rapid transportation of goods. The aviation industry connects global markets, allowing businesses to expand their reach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Tourism heavily relies on aviation, contributing significantly to GDP in countries worldwide. For instance, air travel supports approximately 58% of international tourist arrivals globally​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Aviation generates millions of direct and indirect jobs. Pilots, airport staff, maintenance crews, and related industries, such as hospitality and travel agencies, benefit from the aviation sector's growth.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Governments collect significant revenue through airline taxes, airport fees, and related services. This revenue is often reinvested in infrastructure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Social</a:t>
            </a:r>
            <a:r>
              <a:rPr lang="en-US" baseline="0" dirty="0" smtClean="0"/>
              <a:t> Impact: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allows families separated by long distances to connect quickly and efficiently.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has made the world more accessible, fostering cultural exchange, understanding, and global collaboration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plays a crucial role in medical emergencies, including transporting organs, vaccines, and critical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Airlines are instrumental in delivering aid to disaster-hit regions, offering swift and efficient transportation of food, supplies, and rescue teams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Strategic and Political Importance: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Many governments use aviation for defense and intelligence purposes.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enables fast diplomatic missions, negotiations, and global summits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phases place a heavy load on airline crews and ground teams as well.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tough combination of constant airplane configuration changes, having to navigate the plane, communicating with Air Traffic Control, and keeping an eye on ever-changing weather conditions increases the potential for unanticipated events which sometimes leads to a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5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General aviation aircraft include all civilian flights except for passenger or cargo transport that is scheduled by an airline company.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why general aviation planes are involved in so many crashes is that there are many more of them flying than scheduled commercial flights.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637063" y="4031376"/>
            <a:ext cx="320100" cy="324300"/>
            <a:chOff x="789875" y="1003975"/>
            <a:chExt cx="320100" cy="324300"/>
          </a:xfrm>
        </p:grpSpPr>
        <p:cxnSp>
          <p:nvCxnSpPr>
            <p:cNvPr id="23" name="Google Shape;23;p4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3" name="Google Shape;33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4" name="Google Shape;34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5614" extrusionOk="0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2182" extrusionOk="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3370" extrusionOk="0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2879" extrusionOk="0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636" extrusionOk="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78" extrusionOk="0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636" extrusionOk="0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982" extrusionOk="0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878" extrusionOk="0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5614" extrusionOk="0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182" extrusionOk="0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3370" extrusionOk="0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2879" extrusionOk="0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636" extrusionOk="0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8" extrusionOk="0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2636" extrusionOk="0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1982" extrusionOk="0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869" extrusionOk="0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11" extrusionOk="0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176" extrusionOk="0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2937" extrusionOk="0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2569" extrusionOk="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1" extrusionOk="0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35" extrusionOk="0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135" extrusionOk="0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46" extrusionOk="0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3525" extrusionOk="0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860" extrusionOk="0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138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55" extrusionOk="0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969" extrusionOk="0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2976" extrusionOk="0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370" extrusionOk="0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3412" extrusionOk="0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102" extrusionOk="0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1102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380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414" extrusionOk="0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334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1" extrusionOk="0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835" extrusionOk="0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4" extrusionOk="0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9141" extrusionOk="0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49" extrusionOk="0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4217" extrusionOk="0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3" extrusionOk="0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9141" extrusionOk="0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38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203" extrusionOk="0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722" extrusionOk="0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878" extrusionOk="0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7419" extrusionOk="0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7019" extrusionOk="0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8607" extrusionOk="0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7073" extrusionOk="0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9" h="13120" extrusionOk="0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0809" extrusionOk="0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5805" extrusionOk="0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6439" extrusionOk="0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6" h="29435" extrusionOk="0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416" extrusionOk="0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1969" extrusionOk="0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3103" extrusionOk="0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8394" extrusionOk="0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7930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31" extrusionOk="0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973" extrusionOk="0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999" extrusionOk="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348" extrusionOk="0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9" h="459" extrusionOk="0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7" h="2970" extrusionOk="0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368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368" extrusionOk="0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635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735" extrusionOk="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6" extrusionOk="0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1" h="368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837" extrusionOk="0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403" extrusionOk="0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4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476" extrusionOk="0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48" extrusionOk="0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335" extrusionOk="0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1" h="8916" extrusionOk="0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675" extrusionOk="0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673" extrusionOk="0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1077" extrusionOk="0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516" extrusionOk="0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1069" extrusionOk="0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1477" extrusionOk="0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3979" extrusionOk="0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535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1769" extrusionOk="0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701" extrusionOk="0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144" extrusionOk="0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635" extrusionOk="0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8" h="734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802" extrusionOk="0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468" extrusionOk="0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1277" extrusionOk="0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6" h="1511" extrusionOk="0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69" extrusionOk="0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68" extrusionOk="0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1648" extrusionOk="0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11" extrusionOk="0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335" extrusionOk="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835" extrusionOk="0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62" h="8807" extrusionOk="0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668" extrusionOk="0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51" extrusionOk="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1068" extrusionOk="0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444" extrusionOk="0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135" extrusionOk="0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482" extrusionOk="0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4070" extrusionOk="0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477" extrusionOk="0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602" extrusionOk="0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710" extrusionOk="0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" h="1102" extrusionOk="0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601" extrusionOk="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5" h="668" extrusionOk="0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802" extrusionOk="0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468" extrusionOk="0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1336" extrusionOk="0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577" extrusionOk="0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2269" extrusionOk="0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512" extrusionOk="0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2" h="1411" extrusionOk="0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1615" extrusionOk="0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74" extrusionOk="0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368" extrusionOk="0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835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4" h="9249" extrusionOk="0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3984" extrusionOk="0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6776" extrusionOk="0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6227" extrusionOk="0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5271" extrusionOk="0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304" extrusionOk="0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5113" extrusionOk="0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3903" extrusionOk="0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8015" extrusionOk="0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450" extrusionOk="0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5852" extrusionOk="0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5388" extrusionOk="0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571" extrusionOk="0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4571" extrusionOk="0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4438" extrusionOk="0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404" extrusionOk="0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4355" extrusionOk="0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516" extrusionOk="0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010" extrusionOk="0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3" h="12488" extrusionOk="0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1" h="3780" extrusionOk="0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7957" extrusionOk="0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837" extrusionOk="0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652" extrusionOk="0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1786" extrusionOk="0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4493" extrusionOk="0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885" extrusionOk="0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338" extrusionOk="0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3323" extrusionOk="0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79" extrusionOk="0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4708" extrusionOk="0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4144" extrusionOk="0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" h="1148" extrusionOk="0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873" extrusionOk="0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135" extrusionOk="0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847" extrusionOk="0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6" h="5613" extrusionOk="0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4405" extrusionOk="0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670" extrusionOk="0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" h="5038" extrusionOk="0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1245" extrusionOk="0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568" extrusionOk="0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6982" extrusionOk="0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3" h="6806" extrusionOk="0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1869" extrusionOk="0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1348" extrusionOk="0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45" extrusionOk="0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3220" extrusionOk="0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936" extrusionOk="0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0" h="2648" extrusionOk="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" h="6025" extrusionOk="0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" h="3749" extrusionOk="0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1404" extrusionOk="0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91" extrusionOk="0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4938" extrusionOk="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836" extrusionOk="0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651" extrusionOk="0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9517" extrusionOk="0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8429" extrusionOk="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19895" extrusionOk="0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6456" extrusionOk="0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201" extrusionOk="0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7" h="5080" extrusionOk="0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9" h="14169" extrusionOk="0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5171" extrusionOk="0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7215" extrusionOk="0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253" extrusionOk="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6103" extrusionOk="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528" extrusionOk="0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68" extrusionOk="0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002" extrusionOk="0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935" extrusionOk="0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935" extrusionOk="0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1" extrusionOk="0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202" extrusionOk="0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1035" extrusionOk="0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068" extrusionOk="0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202" extrusionOk="0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802" extrusionOk="0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69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35" extrusionOk="0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9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121" extrusionOk="0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702" extrusionOk="0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1162" extrusionOk="0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6285" extrusionOk="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4405" extrusionOk="0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269" extrusionOk="0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4" name="Google Shape;294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1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3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4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5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6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7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8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9" hasCustomPrompt="1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16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7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9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08" name="Google Shape;508;p13"/>
            <p:cNvSpPr/>
            <p:nvPr/>
          </p:nvSpPr>
          <p:spPr>
            <a:xfrm rot="867193" flipH="1">
              <a:off x="886308" y="4711067"/>
              <a:ext cx="219961" cy="19020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09" name="Google Shape;509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10" name="Google Shape;510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11" name="Google Shape;511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8872" extrusionOk="0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539" extrusionOk="0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385" extrusionOk="0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3570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69" extrusionOk="0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648" extrusionOk="0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714" extrusionOk="0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8838" extrusionOk="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2549" extrusionOk="0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1385" extrusionOk="0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3570" extrusionOk="0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78" extrusionOk="0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1648" extrusionOk="0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715" extrusionOk="0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6272" extrusionOk="0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6639" extrusionOk="0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1" extrusionOk="0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5605" extrusionOk="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396" extrusionOk="0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4871" extrusionOk="0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2" h="14659" extrusionOk="0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2049" extrusionOk="0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2456" extrusionOk="0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744" extrusionOk="0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474" extrusionOk="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61" h="4771" extrusionOk="0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2393" extrusionOk="0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3" h="1068" extrusionOk="0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968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735" extrusionOk="0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1202" extrusionOk="0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1735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736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877" extrusionOk="0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4373" extrusionOk="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2" extrusionOk="0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22580" extrusionOk="0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27592" extrusionOk="0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6264" extrusionOk="0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22768" extrusionOk="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0" h="20505" extrusionOk="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4037" extrusionOk="0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11064" extrusionOk="0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2311" extrusionOk="0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353" extrusionOk="0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768" extrusionOk="0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077" extrusionOk="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5507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3283" extrusionOk="0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702" extrusionOk="0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3020" extrusionOk="0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5" h="20361" extrusionOk="0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3220" extrusionOk="0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903" extrusionOk="0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7509" extrusionOk="0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6719" extrusionOk="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136" extrusionOk="0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87" extrusionOk="0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542" extrusionOk="0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70" extrusionOk="0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724" extrusionOk="0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643" extrusionOk="0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11098" extrusionOk="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6656" extrusionOk="0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5455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1002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156" extrusionOk="0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1648" extrusionOk="0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5347" extrusionOk="0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975" extrusionOk="0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753" extrusionOk="0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486" extrusionOk="0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1972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391" extrusionOk="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" name="Google Shape;587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88" name="Google Shape;588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707" extrusionOk="0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5683" extrusionOk="0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5672" extrusionOk="0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5671" extrusionOk="0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674" extrusionOk="0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36" extrusionOk="0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35" extrusionOk="0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68" extrusionOk="0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335" extrusionOk="0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735" extrusionOk="0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35" extrusionOk="0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11876" extrusionOk="0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1876" extrusionOk="0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69" extrusionOk="0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935" extrusionOk="0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02" extrusionOk="0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3" h="1168" extrusionOk="0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901" extrusionOk="0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35" extrusionOk="0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2" h="1569" extrusionOk="0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1168" extrusionOk="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802" extrusionOk="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7" h="7740" extrusionOk="0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270" extrusionOk="0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135" extrusionOk="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1235" extrusionOk="0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1735" extrusionOk="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4" h="7740" extrusionOk="0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3203" extrusionOk="0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135" extrusionOk="0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1002" extrusionOk="0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68" extrusionOk="0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4" h="1836" extrusionOk="0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3370" extrusionOk="0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" h="1802" extrusionOk="0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337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84" h="3403" extrusionOk="0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5" h="1836" extrusionOk="0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802" extrusionOk="0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3337" extrusionOk="0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5872" extrusionOk="0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6" h="12310" extrusionOk="0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836" extrusionOk="0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836" extrusionOk="0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0" h="2836" extrusionOk="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4104" extrusionOk="0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1936" extrusionOk="0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002" extrusionOk="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303" extrusionOk="0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68" extrusionOk="0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68" extrusionOk="0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5772" extrusionOk="0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8" h="4237" extrusionOk="0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569" extrusionOk="0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4237" extrusionOk="0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569" extrusionOk="0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935" extrusionOk="0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935" extrusionOk="0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2636" extrusionOk="0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2669" extrusionOk="0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236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702" extrusionOk="0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103" extrusionOk="0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02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3" h="1135" extrusionOk="0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82" h="1002" extrusionOk="0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2143" extrusionOk="0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303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126" extrusionOk="0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126" extrusionOk="0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01" extrusionOk="0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34" extrusionOk="0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702" extrusionOk="0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703" extrusionOk="0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1703" extrusionOk="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6772" extrusionOk="0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5" h="6872" extrusionOk="0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4" r:id="rId9"/>
    <p:sldLayoutId id="2147483674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57521920301125#bb010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direct.com/science/article/pii/S1057521920301125#bb009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Analyzing Aviation Risks: Recommendations for Aircraft Acquisition</a:t>
            </a:r>
            <a:endParaRPr sz="2000" dirty="0">
              <a:latin typeface="Bahnschrift SemiBold" panose="020B0502040204020203" pitchFamily="34" charset="0"/>
            </a:endParaRPr>
          </a:p>
        </p:txBody>
      </p:sp>
      <p:grpSp>
        <p:nvGrpSpPr>
          <p:cNvPr id="1623" name="Google Shape;1623;p39"/>
          <p:cNvGrpSpPr/>
          <p:nvPr/>
        </p:nvGrpSpPr>
        <p:grpSpPr>
          <a:xfrm>
            <a:off x="1168371" y="2138426"/>
            <a:ext cx="6769179" cy="1184986"/>
            <a:chOff x="1168371" y="2138426"/>
            <a:chExt cx="6769179" cy="1184986"/>
          </a:xfrm>
        </p:grpSpPr>
        <p:sp>
          <p:nvSpPr>
            <p:cNvPr id="1624" name="Google Shape;1624;p39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5" name="Google Shape;1625;p39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26" name="Google Shape;1626;p3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0" name="Google Shape;1630;p39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Causes of Aviation Accidents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213" name="Google Shape;2213;p47"/>
          <p:cNvGrpSpPr/>
          <p:nvPr/>
        </p:nvGrpSpPr>
        <p:grpSpPr>
          <a:xfrm>
            <a:off x="6165882" y="1943583"/>
            <a:ext cx="421934" cy="278083"/>
            <a:chOff x="3988156" y="1568461"/>
            <a:chExt cx="349052" cy="230049"/>
          </a:xfrm>
        </p:grpSpPr>
        <p:sp>
          <p:nvSpPr>
            <p:cNvPr id="2214" name="Google Shape;2214;p4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47"/>
          <p:cNvGrpSpPr/>
          <p:nvPr/>
        </p:nvGrpSpPr>
        <p:grpSpPr>
          <a:xfrm>
            <a:off x="2556240" y="1874755"/>
            <a:ext cx="421938" cy="415331"/>
            <a:chOff x="1754279" y="4286593"/>
            <a:chExt cx="351439" cy="345965"/>
          </a:xfrm>
        </p:grpSpPr>
        <p:sp>
          <p:nvSpPr>
            <p:cNvPr id="2222" name="Google Shape;2222;p4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6658624"/>
              </p:ext>
            </p:extLst>
          </p:nvPr>
        </p:nvGraphicFramePr>
        <p:xfrm>
          <a:off x="1931014" y="9775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820" y="2217813"/>
            <a:ext cx="7197538" cy="985200"/>
          </a:xfrm>
        </p:spPr>
        <p:txBody>
          <a:bodyPr/>
          <a:lstStyle/>
          <a:p>
            <a:pPr lvl="0"/>
            <a:r>
              <a:rPr lang="en-US" sz="4400" b="1" u="sng" dirty="0">
                <a:solidFill>
                  <a:schemeClr val="hlink"/>
                </a:solidFill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>BUSINESS PROBLEM</a:t>
            </a:r>
            <a:r>
              <a:rPr lang="en-US" sz="44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/>
            </a:r>
            <a:br>
              <a:rPr lang="en-US" sz="44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</a:br>
            <a:endParaRPr lang="en-US" sz="4400" dirty="0"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3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818" y="1185725"/>
            <a:ext cx="7717500" cy="34923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Following the </a:t>
            </a:r>
            <a:r>
              <a:rPr lang="en-US" b="1" dirty="0">
                <a:latin typeface="Bahnschrift SemiBold" panose="020B0502040204020203" pitchFamily="34" charset="0"/>
              </a:rPr>
              <a:t>2019 Ethiopian Airlines crash</a:t>
            </a:r>
            <a:r>
              <a:rPr lang="en-US" dirty="0">
                <a:latin typeface="Bahnschrift SemiBold" panose="020B0502040204020203" pitchFamily="34" charset="0"/>
              </a:rPr>
              <a:t> involving the Boeing 737 </a:t>
            </a:r>
            <a:r>
              <a:rPr lang="en-US" dirty="0" smtClean="0">
                <a:latin typeface="Bahnschrift SemiBold" panose="020B0502040204020203" pitchFamily="34" charset="0"/>
              </a:rPr>
              <a:t>MAX:</a:t>
            </a: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many </a:t>
            </a:r>
            <a:r>
              <a:rPr lang="en-US" b="1" dirty="0">
                <a:latin typeface="Bahnschrift SemiBold" panose="020B0502040204020203" pitchFamily="34" charset="0"/>
              </a:rPr>
              <a:t>travelers avoided airlines operating the 737 MAX planes, with customer confidence surveys showed that 80% of respondents preferred avoiding airlines operating the MAX </a:t>
            </a:r>
            <a:r>
              <a:rPr lang="en-US" b="1" dirty="0" smtClean="0">
                <a:latin typeface="Bahnschrift SemiBold" panose="020B0502040204020203" pitchFamily="34" charset="0"/>
              </a:rPr>
              <a:t>aircraft, this led </a:t>
            </a:r>
            <a:r>
              <a:rPr lang="en-US" dirty="0" smtClean="0">
                <a:latin typeface="Bahnschrift SemiBold" panose="020B0502040204020203" pitchFamily="34" charset="0"/>
              </a:rPr>
              <a:t>to </a:t>
            </a:r>
            <a:r>
              <a:rPr lang="en-US" dirty="0">
                <a:latin typeface="Bahnschrift SemiBold" panose="020B0502040204020203" pitchFamily="34" charset="0"/>
              </a:rPr>
              <a:t>reduced ticket sales and long-term brand damage for airlines operating the implicated </a:t>
            </a:r>
            <a:r>
              <a:rPr lang="en-US" dirty="0" smtClean="0">
                <a:latin typeface="Bahnschrift SemiBold" panose="020B0502040204020203" pitchFamily="34" charset="0"/>
              </a:rPr>
              <a:t>plane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A </a:t>
            </a:r>
            <a:r>
              <a:rPr lang="en-US" b="1" dirty="0">
                <a:latin typeface="Bahnschrift SemiBold" panose="020B0502040204020203" pitchFamily="34" charset="0"/>
              </a:rPr>
              <a:t>global grounding of these aircraft severely impacted airlines’ reputations and trust in Boeing's </a:t>
            </a:r>
            <a:r>
              <a:rPr lang="en-US" b="1" dirty="0" smtClean="0">
                <a:latin typeface="Bahnschrift SemiBold" panose="020B0502040204020203" pitchFamily="34" charset="0"/>
              </a:rPr>
              <a:t>products, that</a:t>
            </a:r>
            <a:r>
              <a:rPr lang="en-AE" b="1" dirty="0" smtClean="0">
                <a:latin typeface="Bahnschrift SemiBold" panose="020B0502040204020203" pitchFamily="34" charset="0"/>
              </a:rPr>
              <a:t>’</a:t>
            </a:r>
            <a:r>
              <a:rPr lang="en-US" b="1" dirty="0" smtClean="0">
                <a:latin typeface="Bahnschrift SemiBold" panose="020B0502040204020203" pitchFamily="34" charset="0"/>
              </a:rPr>
              <a:t>s not all as </a:t>
            </a:r>
            <a:r>
              <a:rPr lang="en-US" dirty="0">
                <a:latin typeface="Bahnschrift SemiBold" panose="020B0502040204020203" pitchFamily="34" charset="0"/>
              </a:rPr>
              <a:t>e</a:t>
            </a:r>
            <a:r>
              <a:rPr lang="en-US" dirty="0" smtClean="0">
                <a:latin typeface="Bahnschrift SemiBold" panose="020B0502040204020203" pitchFamily="34" charset="0"/>
              </a:rPr>
              <a:t>ach </a:t>
            </a:r>
            <a:r>
              <a:rPr lang="en-US" dirty="0">
                <a:latin typeface="Bahnschrift SemiBold" panose="020B0502040204020203" pitchFamily="34" charset="0"/>
              </a:rPr>
              <a:t>month of grounding caused estimated revenue losses of $1.8 </a:t>
            </a:r>
            <a:r>
              <a:rPr lang="en-US" dirty="0" smtClean="0">
                <a:latin typeface="Bahnschrift SemiBold" panose="020B0502040204020203" pitchFamily="34" charset="0"/>
              </a:rPr>
              <a:t>billion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After the 737 MAX grounding, airlines like Southwest Airlines and American Airlines experienced significant cancellations. Southwest canceled </a:t>
            </a:r>
            <a:r>
              <a:rPr lang="en-US" b="1" dirty="0">
                <a:latin typeface="Bahnschrift SemiBold" panose="020B0502040204020203" pitchFamily="34" charset="0"/>
              </a:rPr>
              <a:t>over 30,000 flights</a:t>
            </a:r>
            <a:r>
              <a:rPr lang="en-US" dirty="0">
                <a:latin typeface="Bahnschrift SemiBold" panose="020B0502040204020203" pitchFamily="34" charset="0"/>
              </a:rPr>
              <a:t> and lost </a:t>
            </a:r>
            <a:r>
              <a:rPr lang="en-US" b="1" dirty="0">
                <a:latin typeface="Bahnschrift SemiBold" panose="020B0502040204020203" pitchFamily="34" charset="0"/>
              </a:rPr>
              <a:t>$800 million in revenue</a:t>
            </a:r>
            <a:r>
              <a:rPr lang="en-US" dirty="0">
                <a:latin typeface="Bahnschrift SemiBold" panose="020B0502040204020203" pitchFamily="34" charset="0"/>
              </a:rPr>
              <a:t> in 2019 alone.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Ethiopian Airlines </a:t>
            </a:r>
            <a:r>
              <a:rPr lang="en-US" dirty="0" smtClean="0">
                <a:latin typeface="Bahnschrift SemiBold" panose="020B0502040204020203" pitchFamily="34" charset="0"/>
              </a:rPr>
              <a:t>crash </a:t>
            </a:r>
            <a:r>
              <a:rPr lang="en-US" dirty="0">
                <a:latin typeface="Bahnschrift SemiBold" panose="020B0502040204020203" pitchFamily="34" charset="0"/>
              </a:rPr>
              <a:t>involving Boeing led to lawsuits and a </a:t>
            </a:r>
            <a:r>
              <a:rPr lang="en-US" b="1" dirty="0">
                <a:latin typeface="Bahnschrift SemiBold" panose="020B0502040204020203" pitchFamily="34" charset="0"/>
              </a:rPr>
              <a:t>$2.5 billion settlement agreement</a:t>
            </a:r>
            <a:r>
              <a:rPr lang="en-US" dirty="0">
                <a:latin typeface="Bahnschrift SemiBold" panose="020B0502040204020203" pitchFamily="34" charset="0"/>
              </a:rPr>
              <a:t> in 2021, including $500 million for crash victim beneficiaries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Cancellations of aircraft orders </a:t>
            </a:r>
            <a:r>
              <a:rPr lang="en-US" dirty="0" smtClean="0">
                <a:latin typeface="Bahnschrift SemiBold" panose="020B0502040204020203" pitchFamily="34" charset="0"/>
              </a:rPr>
              <a:t>is another </a:t>
            </a:r>
            <a:r>
              <a:rPr lang="en-US" dirty="0">
                <a:latin typeface="Bahnschrift SemiBold" panose="020B0502040204020203" pitchFamily="34" charset="0"/>
              </a:rPr>
              <a:t>consequence. </a:t>
            </a:r>
            <a:r>
              <a:rPr lang="en-US" dirty="0" smtClean="0">
                <a:latin typeface="Bahnschrift SemiBold" panose="020B0502040204020203" pitchFamily="34" charset="0"/>
              </a:rPr>
              <a:t>There was cancellation </a:t>
            </a:r>
            <a:r>
              <a:rPr lang="en-US" dirty="0">
                <a:latin typeface="Bahnschrift SemiBold" panose="020B0502040204020203" pitchFamily="34" charset="0"/>
              </a:rPr>
              <a:t>or </a:t>
            </a:r>
            <a:r>
              <a:rPr lang="en-US" dirty="0" smtClean="0">
                <a:latin typeface="Bahnschrift SemiBold" panose="020B0502040204020203" pitchFamily="34" charset="0"/>
              </a:rPr>
              <a:t>postponement of orders </a:t>
            </a:r>
            <a:r>
              <a:rPr lang="en-US" dirty="0">
                <a:latin typeface="Bahnschrift SemiBold" panose="020B0502040204020203" pitchFamily="34" charset="0"/>
              </a:rPr>
              <a:t>for over 200 Boeing 737 MAX aircraft, costing Boeing billions in potential </a:t>
            </a:r>
            <a:r>
              <a:rPr lang="en-US" dirty="0" smtClean="0">
                <a:latin typeface="Bahnschrift SemiBold" panose="020B0502040204020203" pitchFamily="34" charset="0"/>
              </a:rPr>
              <a:t>revenue losses</a:t>
            </a:r>
          </a:p>
          <a:p>
            <a:pPr marL="381000" indent="-228600" algn="just">
              <a:buAutoNum type="arabicPeriod"/>
            </a:pPr>
            <a:r>
              <a:rPr lang="en-US" dirty="0" smtClean="0">
                <a:latin typeface="Bahnschrift SemiBold" panose="020B0502040204020203" pitchFamily="34" charset="0"/>
              </a:rPr>
              <a:t>Broader economic consequences in the industry include a significant rise in insurance </a:t>
            </a:r>
            <a:r>
              <a:rPr lang="en-US" dirty="0">
                <a:latin typeface="Bahnschrift SemiBold" panose="020B0502040204020203" pitchFamily="34" charset="0"/>
              </a:rPr>
              <a:t>costs for airlines </a:t>
            </a:r>
            <a:r>
              <a:rPr lang="en-US" dirty="0" smtClean="0">
                <a:latin typeface="Bahnschrift SemiBold" panose="020B0502040204020203" pitchFamily="34" charset="0"/>
              </a:rPr>
              <a:t>after </a:t>
            </a:r>
            <a:r>
              <a:rPr lang="en-US" dirty="0">
                <a:latin typeface="Bahnschrift SemiBold" panose="020B0502040204020203" pitchFamily="34" charset="0"/>
              </a:rPr>
              <a:t>accidents. For instance, premiums for airlines operating Airbus A310s increased by </a:t>
            </a:r>
            <a:r>
              <a:rPr lang="en-US" b="1" dirty="0">
                <a:latin typeface="Bahnschrift SemiBold" panose="020B0502040204020203" pitchFamily="34" charset="0"/>
              </a:rPr>
              <a:t>20-25%</a:t>
            </a:r>
            <a:r>
              <a:rPr lang="en-US" dirty="0">
                <a:latin typeface="Bahnschrift SemiBold" panose="020B0502040204020203" pitchFamily="34" charset="0"/>
              </a:rPr>
              <a:t> after an A310 crash in 2012.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Aviation Industry</a:t>
            </a:r>
            <a:r>
              <a:rPr lang="en-AE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The aviation industry is a deeply competitive industry that already generates substantial pressures on aviation companies with little scope allowed for error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Although airline accidents are infrequent, they can have significant effects on an airline's stock price and </a:t>
            </a:r>
            <a:r>
              <a:rPr lang="en-US" dirty="0" smtClean="0">
                <a:latin typeface="Bahnschrift SemiBold" panose="020B0502040204020203" pitchFamily="34" charset="0"/>
              </a:rPr>
              <a:t>profitability, with the financial </a:t>
            </a:r>
            <a:r>
              <a:rPr lang="en-US" dirty="0">
                <a:latin typeface="Bahnschrift SemiBold" panose="020B0502040204020203" pitchFamily="34" charset="0"/>
              </a:rPr>
              <a:t>impact of an aviation disaster </a:t>
            </a:r>
            <a:r>
              <a:rPr lang="en-US" dirty="0" smtClean="0">
                <a:latin typeface="Bahnschrift SemiBold" panose="020B0502040204020203" pitchFamily="34" charset="0"/>
              </a:rPr>
              <a:t>focused </a:t>
            </a:r>
            <a:r>
              <a:rPr lang="en-US" dirty="0">
                <a:latin typeface="Bahnschrift SemiBold" panose="020B0502040204020203" pitchFamily="34" charset="0"/>
              </a:rPr>
              <a:t>solely on the carrier</a:t>
            </a:r>
            <a:endParaRPr lang="en-US" sz="1100" dirty="0">
              <a:latin typeface="Bahnschrift SemiBold" panose="020B0502040204020203" pitchFamily="34" charset="0"/>
            </a:endParaRPr>
          </a:p>
          <a:p>
            <a:pPr marL="0" lvl="0" indent="0">
              <a:buNone/>
            </a:pPr>
            <a:endParaRPr lang="en-US" dirty="0">
              <a:latin typeface="Bahnschrift SemiBold" panose="020B0502040204020203" pitchFamily="34" charset="0"/>
              <a:hlinkClick r:id="rId3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" panose="020B0502040204020203" pitchFamily="34" charset="0"/>
                <a:hlinkClick r:id="rId3"/>
              </a:rPr>
              <a:t>Kaplanski</a:t>
            </a:r>
            <a:r>
              <a:rPr lang="en-US" dirty="0">
                <a:latin typeface="Bahnschrift SemiBold" panose="020B0502040204020203" pitchFamily="34" charset="0"/>
                <a:hlinkClick r:id="rId3"/>
              </a:rPr>
              <a:t> and Levy (2010)</a:t>
            </a:r>
            <a:r>
              <a:rPr lang="en-US" dirty="0">
                <a:latin typeface="Bahnschrift SemiBold" panose="020B0502040204020203" pitchFamily="34" charset="0"/>
              </a:rPr>
              <a:t> found that in the aftermath of a significant negative event, </a:t>
            </a:r>
            <a:r>
              <a:rPr lang="en-US" dirty="0" smtClean="0">
                <a:latin typeface="Bahnschrift SemiBold" panose="020B0502040204020203" pitchFamily="34" charset="0"/>
              </a:rPr>
              <a:t>resulted </a:t>
            </a:r>
            <a:r>
              <a:rPr lang="en-US" dirty="0">
                <a:latin typeface="Bahnschrift SemiBold" panose="020B0502040204020203" pitchFamily="34" charset="0"/>
              </a:rPr>
              <a:t>in an average market loss of more than $60 billion per aviation disaster, whereas the estimated actual loss is </a:t>
            </a:r>
            <a:r>
              <a:rPr lang="en-US" dirty="0" smtClean="0">
                <a:latin typeface="Bahnschrift SemiBold" panose="020B0502040204020203" pitchFamily="34" charset="0"/>
              </a:rPr>
              <a:t>was more </a:t>
            </a:r>
            <a:r>
              <a:rPr lang="en-US" dirty="0">
                <a:latin typeface="Bahnschrift SemiBold" panose="020B0502040204020203" pitchFamily="34" charset="0"/>
              </a:rPr>
              <a:t>than $1 billion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  <a:hlinkClick r:id="rId4"/>
              </a:rPr>
              <a:t>Ho, </a:t>
            </a:r>
            <a:r>
              <a:rPr lang="en-US" dirty="0" err="1">
                <a:latin typeface="Bahnschrift SemiBold" panose="020B0502040204020203" pitchFamily="34" charset="0"/>
                <a:hlinkClick r:id="rId4"/>
              </a:rPr>
              <a:t>Qiu</a:t>
            </a:r>
            <a:r>
              <a:rPr lang="en-US" dirty="0">
                <a:latin typeface="Bahnschrift SemiBold" panose="020B0502040204020203" pitchFamily="34" charset="0"/>
                <a:hlinkClick r:id="rId4"/>
              </a:rPr>
              <a:t>, and Tang (2013)</a:t>
            </a:r>
            <a:r>
              <a:rPr lang="en-US" dirty="0">
                <a:latin typeface="Bahnschrift SemiBold" panose="020B0502040204020203" pitchFamily="34" charset="0"/>
              </a:rPr>
              <a:t> examined the impact of aviation tragedies on the stock prices of the airlines that had encountered a crash together with their rival carriers and found that the afflicted airline experienced deeper negative abnormal returns as the degree of fatality </a:t>
            </a:r>
            <a:r>
              <a:rPr lang="en-US" dirty="0" smtClean="0">
                <a:latin typeface="Bahnschrift SemiBold" panose="020B0502040204020203" pitchFamily="34" charset="0"/>
              </a:rPr>
              <a:t>increases.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However, stock prices of the rival airlines also suffer in large-scale disasters but benefit somewhat from the disasters when the fatality is minor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Why </a:t>
            </a:r>
            <a:r>
              <a:rPr lang="en-US" b="1" dirty="0" smtClean="0">
                <a:latin typeface="Bahnschrift SemiBold" panose="020B0502040204020203" pitchFamily="34" charset="0"/>
              </a:rPr>
              <a:t>This </a:t>
            </a:r>
            <a:r>
              <a:rPr lang="en-US" b="1" dirty="0">
                <a:latin typeface="Bahnschrift SemiBold" panose="020B0502040204020203" pitchFamily="34" charset="0"/>
              </a:rPr>
              <a:t>Analysis is Critical:</a:t>
            </a:r>
            <a:br>
              <a:rPr lang="en-US" b="1" dirty="0">
                <a:latin typeface="Bahnschrift SemiBold" panose="020B0502040204020203" pitchFamily="34" charset="0"/>
              </a:rPr>
            </a:b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Prevention </a:t>
            </a:r>
            <a:r>
              <a:rPr lang="en-US" sz="1400" b="1" dirty="0">
                <a:latin typeface="Bahnschrift SemiBold" panose="020B0502040204020203" pitchFamily="34" charset="0"/>
              </a:rPr>
              <a:t>of Reputational and Financial Losses: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By identifying and recommending low-risk aircraft, </a:t>
            </a:r>
            <a:r>
              <a:rPr lang="en-US" dirty="0" smtClean="0">
                <a:latin typeface="Bahnschrift SemiBold" panose="020B0502040204020203" pitchFamily="34" charset="0"/>
              </a:rPr>
              <a:t>we </a:t>
            </a:r>
            <a:r>
              <a:rPr lang="en-US" dirty="0">
                <a:latin typeface="Bahnschrift SemiBold" panose="020B0502040204020203" pitchFamily="34" charset="0"/>
              </a:rPr>
              <a:t>shield your company from potential disaster-related losses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Preventing an accident can protect not only the business but also stakeholders like passengers, employees, and the broader community.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Cost-Efficiency: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Avoiding aircraft with high maintenance or insurance costs ensures better financial health for your company.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Sustainability and Longevity: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Building a trustworthy and reliable airline brand increases customer loyalty and long-term profitability.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33" y="2061920"/>
            <a:ext cx="5662223" cy="800400"/>
          </a:xfrm>
        </p:spPr>
        <p:txBody>
          <a:bodyPr/>
          <a:lstStyle/>
          <a:p>
            <a:r>
              <a:rPr lang="en-US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en-US" dirty="0" smtClean="0"/>
              <a:t>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0700" y="2450568"/>
            <a:ext cx="3990000" cy="2103600"/>
          </a:xfrm>
        </p:spPr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SIMIYU DAVID MASAI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@davidmasai007@gmail.com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+254746558297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747922" y="127576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9" name="Google Shape;1739;p41"/>
          <p:cNvSpPr txBox="1">
            <a:spLocks noGrp="1"/>
          </p:cNvSpPr>
          <p:nvPr>
            <p:ph type="title" idx="2"/>
          </p:nvPr>
        </p:nvSpPr>
        <p:spPr>
          <a:xfrm>
            <a:off x="2403031" y="848466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  <a:t>IMPACT OF AIR TRAVEL</a:t>
            </a:r>
            <a:b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</a:br>
            <a:endParaRPr sz="1400" dirty="0"/>
          </a:p>
        </p:txBody>
      </p:sp>
      <p:sp>
        <p:nvSpPr>
          <p:cNvPr id="1740" name="Google Shape;1740;p41"/>
          <p:cNvSpPr txBox="1">
            <a:spLocks noGrp="1"/>
          </p:cNvSpPr>
          <p:nvPr>
            <p:ph type="subTitle" idx="1"/>
          </p:nvPr>
        </p:nvSpPr>
        <p:spPr>
          <a:xfrm>
            <a:off x="2597486" y="1077066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AIR TRAVEL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AVIATION’S ROLE IN SOCIETY</a:t>
            </a:r>
          </a:p>
        </p:txBody>
      </p:sp>
      <p:sp>
        <p:nvSpPr>
          <p:cNvPr id="1747" name="Google Shape;1747;p41"/>
          <p:cNvSpPr txBox="1">
            <a:spLocks noGrp="1"/>
          </p:cNvSpPr>
          <p:nvPr>
            <p:ph type="title" idx="9"/>
          </p:nvPr>
        </p:nvSpPr>
        <p:spPr>
          <a:xfrm>
            <a:off x="1626359" y="883716"/>
            <a:ext cx="87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 idx="14"/>
          </p:nvPr>
        </p:nvSpPr>
        <p:spPr>
          <a:xfrm>
            <a:off x="1622459" y="1874490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1" name="Google Shape;1751;p41"/>
          <p:cNvSpPr txBox="1">
            <a:spLocks noGrp="1"/>
          </p:cNvSpPr>
          <p:nvPr>
            <p:ph type="title" idx="16"/>
          </p:nvPr>
        </p:nvSpPr>
        <p:spPr>
          <a:xfrm>
            <a:off x="2597486" y="1751547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1400" b="1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BUSINESS PROBLEM</a:t>
            </a:r>
            <a:endParaRPr lang="en-US" sz="1400" b="1" u="sng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2" name="Google Shape;1752;p41"/>
          <p:cNvSpPr txBox="1">
            <a:spLocks noGrp="1"/>
          </p:cNvSpPr>
          <p:nvPr>
            <p:ph type="subTitle" idx="17"/>
          </p:nvPr>
        </p:nvSpPr>
        <p:spPr>
          <a:xfrm>
            <a:off x="2597486" y="2279247"/>
            <a:ext cx="2531700" cy="129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THIS ANALYSIS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UNDERSTANDING AVIATION RISKS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CONSEQUENCES OF  AVIATION ACCIDENTS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AVIATION </a:t>
            </a:r>
            <a:r>
              <a:rPr lang="en-US" sz="1100" dirty="0" smtClean="0">
                <a:latin typeface="Bahnschrift SemiBold" panose="020B0502040204020203" pitchFamily="34" charset="0"/>
              </a:rPr>
              <a:t>SAFETY</a:t>
            </a:r>
            <a:endParaRPr sz="11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2"/>
          <p:cNvSpPr txBox="1">
            <a:spLocks noGrp="1"/>
          </p:cNvSpPr>
          <p:nvPr>
            <p:ph type="title"/>
          </p:nvPr>
        </p:nvSpPr>
        <p:spPr>
          <a:xfrm>
            <a:off x="634163" y="2826314"/>
            <a:ext cx="3472885" cy="58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December.17.1903</a:t>
            </a:r>
            <a:r>
              <a:rPr lang="en" sz="28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!</a:t>
            </a:r>
            <a:endParaRPr sz="28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62" name="Google Shape;1762;p42"/>
          <p:cNvSpPr txBox="1">
            <a:spLocks noGrp="1"/>
          </p:cNvSpPr>
          <p:nvPr>
            <p:ph type="subTitle" idx="1"/>
          </p:nvPr>
        </p:nvSpPr>
        <p:spPr>
          <a:xfrm>
            <a:off x="4085223" y="2939549"/>
            <a:ext cx="4462693" cy="76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first powered, controlled, and sustained flight by humans </a:t>
            </a:r>
            <a:endParaRPr sz="1200" dirty="0">
              <a:latin typeface="Orbitron" panose="020B0604020202020204" charset="0"/>
            </a:endParaRPr>
          </a:p>
        </p:txBody>
      </p:sp>
      <p:grpSp>
        <p:nvGrpSpPr>
          <p:cNvPr id="1763" name="Google Shape;1763;p42"/>
          <p:cNvGrpSpPr/>
          <p:nvPr/>
        </p:nvGrpSpPr>
        <p:grpSpPr>
          <a:xfrm>
            <a:off x="2162353" y="869641"/>
            <a:ext cx="4819084" cy="1433249"/>
            <a:chOff x="2162353" y="869641"/>
            <a:chExt cx="4819084" cy="1433249"/>
          </a:xfrm>
        </p:grpSpPr>
        <p:grpSp>
          <p:nvGrpSpPr>
            <p:cNvPr id="1764" name="Google Shape;1764;p42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765" name="Google Shape;1765;p4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2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69" name="Google Shape;1869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1" name="Google Shape;1871;p42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72" name="Google Shape;1872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5" name="Google Shape;1761;p42"/>
          <p:cNvSpPr txBox="1">
            <a:spLocks/>
          </p:cNvSpPr>
          <p:nvPr/>
        </p:nvSpPr>
        <p:spPr>
          <a:xfrm>
            <a:off x="-74035" y="3585459"/>
            <a:ext cx="3675533" cy="5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6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Bahnschrift SemiBold" panose="020B0502040204020203" pitchFamily="34" charset="0"/>
              </a:rPr>
              <a:t>As of 2024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6" name="Google Shape;1762;p42"/>
          <p:cNvSpPr txBox="1">
            <a:spLocks/>
          </p:cNvSpPr>
          <p:nvPr/>
        </p:nvSpPr>
        <p:spPr>
          <a:xfrm>
            <a:off x="4097133" y="3728594"/>
            <a:ext cx="4462693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global airline industry performs around 38.7 million flights </a:t>
            </a:r>
            <a:r>
              <a:rPr lang="en-US" sz="1200" dirty="0" smtClean="0">
                <a:latin typeface="Orbitron" panose="020B0604020202020204" charset="0"/>
              </a:rPr>
              <a:t>annually !!!</a:t>
            </a:r>
            <a:endParaRPr lang="en-US" sz="1200" dirty="0">
              <a:latin typeface="Orbitro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4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3866115" cy="781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u="sng" dirty="0">
                <a:latin typeface="Bahnschrift SemiBold" panose="020B0502040204020203" pitchFamily="34" charset="0"/>
                <a:ea typeface="Space Grotesk"/>
                <a:cs typeface="Space Grotesk"/>
                <a:sym typeface="Space Grotesk"/>
              </a:rPr>
              <a:t>IMPACT OF AIR TRAVEL</a:t>
            </a:r>
            <a:endParaRPr sz="2000" dirty="0">
              <a:latin typeface="Bahnschrift SemiBold" panose="020B0502040204020203" pitchFamily="34" charset="0"/>
            </a:endParaRPr>
          </a:p>
        </p:txBody>
      </p:sp>
      <p:sp>
        <p:nvSpPr>
          <p:cNvPr id="1974" name="Google Shape;1974;p44"/>
          <p:cNvSpPr txBox="1">
            <a:spLocks noGrp="1"/>
          </p:cNvSpPr>
          <p:nvPr>
            <p:ph type="title" idx="2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 CATALYST FOR GROWTH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976" name="Google Shape;1976;p44"/>
          <p:cNvGrpSpPr/>
          <p:nvPr/>
        </p:nvGrpSpPr>
        <p:grpSpPr>
          <a:xfrm>
            <a:off x="5111464" y="1950237"/>
            <a:ext cx="3012438" cy="1269556"/>
            <a:chOff x="5111464" y="1950237"/>
            <a:chExt cx="3012438" cy="1269556"/>
          </a:xfrm>
        </p:grpSpPr>
        <p:sp>
          <p:nvSpPr>
            <p:cNvPr id="1977" name="Google Shape;1977;p44"/>
            <p:cNvSpPr/>
            <p:nvPr/>
          </p:nvSpPr>
          <p:spPr>
            <a:xfrm rot="1552745">
              <a:off x="6523052" y="1995257"/>
              <a:ext cx="257748" cy="22286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8" name="Google Shape;1978;p44"/>
            <p:cNvGrpSpPr/>
            <p:nvPr/>
          </p:nvGrpSpPr>
          <p:grpSpPr>
            <a:xfrm>
              <a:off x="5111464" y="2159305"/>
              <a:ext cx="3012438" cy="1060488"/>
              <a:chOff x="1178525" y="1033075"/>
              <a:chExt cx="2455925" cy="864575"/>
            </a:xfrm>
          </p:grpSpPr>
          <p:sp>
            <p:nvSpPr>
              <p:cNvPr id="1979" name="Google Shape;1979;p44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4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4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4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4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4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4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4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4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4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4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4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4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4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4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4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4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4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4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4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4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4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4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4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4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4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4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4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4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4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AutoShape 2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4" y="-144463"/>
            <a:ext cx="8988425" cy="898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3"/>
          <p:cNvSpPr/>
          <p:nvPr/>
        </p:nvSpPr>
        <p:spPr>
          <a:xfrm rot="-1018412">
            <a:off x="775853" y="1733002"/>
            <a:ext cx="264104" cy="22832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81" name="Google Shape;1881;p43"/>
          <p:cNvGrpSpPr/>
          <p:nvPr/>
        </p:nvGrpSpPr>
        <p:grpSpPr>
          <a:xfrm>
            <a:off x="7170140" y="3501736"/>
            <a:ext cx="2285407" cy="1809464"/>
            <a:chOff x="5884995" y="942492"/>
            <a:chExt cx="2285407" cy="1809464"/>
          </a:xfrm>
        </p:grpSpPr>
        <p:grpSp>
          <p:nvGrpSpPr>
            <p:cNvPr id="1882" name="Google Shape;1882;p43"/>
            <p:cNvGrpSpPr/>
            <p:nvPr/>
          </p:nvGrpSpPr>
          <p:grpSpPr>
            <a:xfrm>
              <a:off x="5977675" y="942492"/>
              <a:ext cx="1784618" cy="1809464"/>
              <a:chOff x="1547100" y="3125075"/>
              <a:chExt cx="1804650" cy="1829775"/>
            </a:xfrm>
          </p:grpSpPr>
          <p:sp>
            <p:nvSpPr>
              <p:cNvPr id="1883" name="Google Shape;1883;p43"/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3"/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3"/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3"/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3"/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3"/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3"/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3"/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3"/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3"/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3"/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3"/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3"/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3"/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3"/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3"/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3"/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3"/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3"/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3"/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3"/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3"/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3"/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3"/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3"/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3"/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3"/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3"/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3"/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3"/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3"/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3"/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3"/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3"/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3"/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3"/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3"/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3"/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3"/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3"/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3"/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3"/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3"/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3"/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3"/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3"/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3"/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3"/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3"/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3"/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3"/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3"/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3"/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3"/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3"/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3"/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3"/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3"/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3"/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3"/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3"/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3"/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3"/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3"/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3"/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3"/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3"/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3"/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3"/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3"/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3"/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3"/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3"/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9" name="Google Shape;1959;p43"/>
            <p:cNvGrpSpPr/>
            <p:nvPr/>
          </p:nvGrpSpPr>
          <p:grpSpPr>
            <a:xfrm>
              <a:off x="7983895" y="2229795"/>
              <a:ext cx="186507" cy="314399"/>
              <a:chOff x="1421025" y="1637275"/>
              <a:chExt cx="270300" cy="455650"/>
            </a:xfrm>
          </p:grpSpPr>
          <p:cxnSp>
            <p:nvCxnSpPr>
              <p:cNvPr id="1960" name="Google Shape;1960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4" name="Google Shape;1964;p43"/>
            <p:cNvGrpSpPr/>
            <p:nvPr/>
          </p:nvGrpSpPr>
          <p:grpSpPr>
            <a:xfrm>
              <a:off x="5884995" y="942495"/>
              <a:ext cx="186507" cy="314399"/>
              <a:chOff x="1421025" y="1637275"/>
              <a:chExt cx="270300" cy="455650"/>
            </a:xfrm>
          </p:grpSpPr>
          <p:cxnSp>
            <p:nvCxnSpPr>
              <p:cNvPr id="1965" name="Google Shape;1965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7533990"/>
              </p:ext>
            </p:extLst>
          </p:nvPr>
        </p:nvGraphicFramePr>
        <p:xfrm>
          <a:off x="309671" y="-8247"/>
          <a:ext cx="6534750" cy="45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16048" y="4029826"/>
            <a:ext cx="4930948" cy="1046700"/>
          </a:xfrm>
        </p:spPr>
        <p:txBody>
          <a:bodyPr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Orbitron" panose="020B0604020202020204" charset="0"/>
              </a:rPr>
              <a:t>Aviation contributed 3.5 </a:t>
            </a:r>
            <a:r>
              <a:rPr lang="en-US" sz="1200" dirty="0" smtClean="0">
                <a:latin typeface="Orbitron" panose="020B0604020202020204" charset="0"/>
              </a:rPr>
              <a:t>Trillion dollars  (4.1</a:t>
            </a:r>
            <a:r>
              <a:rPr lang="en-US" sz="1200" dirty="0">
                <a:latin typeface="Orbitron" panose="020B0604020202020204" charset="0"/>
              </a:rPr>
              <a:t>% </a:t>
            </a:r>
            <a:r>
              <a:rPr lang="en-US" sz="1200" dirty="0" smtClean="0">
                <a:latin typeface="Orbitron" panose="020B0604020202020204" charset="0"/>
              </a:rPr>
              <a:t>) of </a:t>
            </a:r>
            <a:r>
              <a:rPr lang="en-US" sz="1200" dirty="0">
                <a:latin typeface="Orbitron" panose="020B0604020202020204" charset="0"/>
              </a:rPr>
              <a:t>the global </a:t>
            </a:r>
            <a:r>
              <a:rPr lang="en-US" sz="1200" dirty="0" smtClean="0">
                <a:latin typeface="Orbitron" panose="020B0604020202020204" charset="0"/>
              </a:rPr>
              <a:t>GDP</a:t>
            </a:r>
            <a:endParaRPr lang="en-US" sz="1200" dirty="0">
              <a:latin typeface="Orbitron" panose="020B0604020202020204" charset="0"/>
            </a:endParaRPr>
          </a:p>
        </p:txBody>
      </p:sp>
      <p:sp>
        <p:nvSpPr>
          <p:cNvPr id="97" name="Subtitle 3"/>
          <p:cNvSpPr txBox="1">
            <a:spLocks/>
          </p:cNvSpPr>
          <p:nvPr/>
        </p:nvSpPr>
        <p:spPr>
          <a:xfrm>
            <a:off x="6020417" y="758286"/>
            <a:ext cx="3020753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In 2024, 4.7 Billion passengers used air travel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8" name="Subtitle 3"/>
          <p:cNvSpPr txBox="1">
            <a:spLocks/>
          </p:cNvSpPr>
          <p:nvPr/>
        </p:nvSpPr>
        <p:spPr>
          <a:xfrm>
            <a:off x="5448132" y="2304695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Worth of goods representing 35% of Global Trade value was transported as air freight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9" name="Subtitle 3"/>
          <p:cNvSpPr txBox="1">
            <a:spLocks/>
          </p:cNvSpPr>
          <p:nvPr/>
        </p:nvSpPr>
        <p:spPr>
          <a:xfrm>
            <a:off x="5679436" y="3708177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Of Global Tourists rely on air travel</a:t>
            </a:r>
            <a:endParaRPr lang="en-US" sz="1100" dirty="0"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/>
          <p:cNvSpPr txBox="1">
            <a:spLocks noGrp="1"/>
          </p:cNvSpPr>
          <p:nvPr>
            <p:ph type="body" idx="1"/>
          </p:nvPr>
        </p:nvSpPr>
        <p:spPr>
          <a:xfrm>
            <a:off x="4440700" y="539375"/>
            <a:ext cx="3990000" cy="4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1. Economic Impact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Global Trade and Connectivity</a:t>
            </a:r>
            <a:r>
              <a:rPr lang="en-US" dirty="0">
                <a:latin typeface="Orbitron" panose="020B0604020202020204" charset="0"/>
              </a:rPr>
              <a:t>: 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Tourism Growth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Job </a:t>
            </a:r>
            <a:r>
              <a:rPr lang="en-US" b="1" dirty="0" smtClean="0">
                <a:latin typeface="Orbitron" panose="020B0604020202020204" charset="0"/>
              </a:rPr>
              <a:t>Creation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Revenue </a:t>
            </a:r>
            <a:r>
              <a:rPr lang="en-US" b="1" dirty="0">
                <a:latin typeface="Orbitron" panose="020B0604020202020204" charset="0"/>
              </a:rPr>
              <a:t>and </a:t>
            </a:r>
            <a:r>
              <a:rPr lang="en-US" b="1" dirty="0" smtClean="0">
                <a:latin typeface="Orbitron" panose="020B0604020202020204" charset="0"/>
              </a:rPr>
              <a:t>Taxes</a:t>
            </a:r>
          </a:p>
          <a:p>
            <a:pPr marL="165100" indent="0">
              <a:buNone/>
            </a:pPr>
            <a:endParaRPr lang="en-US" b="1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>
                <a:latin typeface="Orbitron" panose="020B0604020202020204" charset="0"/>
              </a:rPr>
              <a:t>2. Social </a:t>
            </a:r>
            <a:r>
              <a:rPr lang="en-US" b="1" dirty="0" smtClean="0">
                <a:latin typeface="Orbitron" panose="020B0604020202020204" charset="0"/>
              </a:rPr>
              <a:t>Impact</a:t>
            </a:r>
          </a:p>
          <a:p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Uniting </a:t>
            </a:r>
            <a:r>
              <a:rPr lang="en-US" b="1" dirty="0" smtClean="0">
                <a:latin typeface="Orbitron" panose="020B0604020202020204" charset="0"/>
              </a:rPr>
              <a:t>Families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Globalization and Cultural Exchange</a:t>
            </a:r>
            <a:r>
              <a:rPr lang="en-US" dirty="0" smtClean="0">
                <a:latin typeface="Orbitron" panose="020B0604020202020204" charset="0"/>
              </a:rPr>
              <a:t>.</a:t>
            </a:r>
          </a:p>
          <a:p>
            <a:r>
              <a:rPr lang="en-US" b="1" dirty="0" smtClean="0">
                <a:latin typeface="Orbitron" panose="020B0604020202020204" charset="0"/>
              </a:rPr>
              <a:t>Emergency Services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Humanitarian Aid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pPr marL="165100" indent="0">
              <a:buNone/>
            </a:pPr>
            <a:endParaRPr lang="en-US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3</a:t>
            </a:r>
            <a:r>
              <a:rPr lang="en-US" b="1" dirty="0">
                <a:latin typeface="Orbitron" panose="020B0604020202020204" charset="0"/>
              </a:rPr>
              <a:t>. Strategic and Political </a:t>
            </a:r>
            <a:r>
              <a:rPr lang="en-US" b="1" dirty="0" smtClean="0">
                <a:latin typeface="Orbitron" panose="020B0604020202020204" charset="0"/>
              </a:rPr>
              <a:t>Importance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National </a:t>
            </a:r>
            <a:r>
              <a:rPr lang="en-US" b="1" dirty="0" smtClean="0">
                <a:latin typeface="Orbitron" panose="020B0604020202020204" charset="0"/>
              </a:rPr>
              <a:t>Security</a:t>
            </a:r>
            <a:r>
              <a:rPr lang="en-US" dirty="0" smtClean="0">
                <a:latin typeface="Orbitron" panose="020B0604020202020204" charset="0"/>
              </a:rPr>
              <a:t>:</a:t>
            </a:r>
          </a:p>
          <a:p>
            <a:r>
              <a:rPr lang="en-US" b="1" dirty="0" smtClean="0">
                <a:latin typeface="Orbitron" panose="020B0604020202020204" charset="0"/>
              </a:rPr>
              <a:t>Diplomatic </a:t>
            </a:r>
            <a:r>
              <a:rPr lang="en-US" b="1" dirty="0">
                <a:latin typeface="Orbitron" panose="020B0604020202020204" charset="0"/>
              </a:rPr>
              <a:t>Connectivity</a:t>
            </a:r>
            <a:r>
              <a:rPr lang="en-US" dirty="0" smtClean="0">
                <a:latin typeface="Orbitron" panose="020B0604020202020204" charset="0"/>
              </a:rPr>
              <a:t>:</a:t>
            </a:r>
            <a:endParaRPr lang="en-US" dirty="0">
              <a:latin typeface="Orbitron" panose="020B0604020202020204" charset="0"/>
            </a:endParaRP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/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/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5" y="1163479"/>
            <a:ext cx="4570805" cy="3163165"/>
          </a:xfrm>
          <a:prstGeom prst="rect">
            <a:avLst/>
          </a:prstGeom>
        </p:spPr>
      </p:pic>
      <p:sp>
        <p:nvSpPr>
          <p:cNvPr id="38" name="Google Shape;2078;p45"/>
          <p:cNvSpPr txBox="1">
            <a:spLocks/>
          </p:cNvSpPr>
          <p:nvPr/>
        </p:nvSpPr>
        <p:spPr>
          <a:xfrm>
            <a:off x="257320" y="425075"/>
            <a:ext cx="3990000" cy="4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65100" indent="0" algn="l"/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9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0" y="597305"/>
            <a:ext cx="4132995" cy="4295515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lane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travel is among the safest modes of transportation.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However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, when </a:t>
            </a:r>
            <a:r>
              <a:rPr lang="en-US" b="1" u="sng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accidents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do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happen, the results are often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catastrophic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Minor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airplane collisions or crash landings,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are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devastating, life-altering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events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In 2007, the National Transportation Safety Board estimated a total of nearly 24 million flight hours.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Of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these 24 million hours, 6.84 of every 100,000 flight hours yielded an airplane crash, and 1.19 of every 100,000 yielded a fatal crash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This is down from an all-time high of 9.08 accidents per 100,000 hours in 1994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Google Shape;2199;p46"/>
          <p:cNvSpPr txBox="1">
            <a:spLocks noGrp="1"/>
          </p:cNvSpPr>
          <p:nvPr>
            <p:ph type="title"/>
          </p:nvPr>
        </p:nvSpPr>
        <p:spPr>
          <a:xfrm>
            <a:off x="531565" y="-9265"/>
            <a:ext cx="77175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Risks in Aviation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Aviation Crashes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4832" y="1092530"/>
            <a:ext cx="4329667" cy="353884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Landing and Takeoff are the most complex phases of flight for any airplane. </a:t>
            </a: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Nearly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half of all the aviation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crashes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analyzed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between 1983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– 2019 took place during either landing or take off procedures</a:t>
            </a:r>
            <a:endParaRPr lang="en-US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53" y="1185725"/>
            <a:ext cx="4251365" cy="28001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53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80" y="222817"/>
            <a:ext cx="7717500" cy="740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of Aircrafts involved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831272" y="3855529"/>
            <a:ext cx="4405745" cy="1368082"/>
          </a:xfrm>
        </p:spPr>
        <p:txBody>
          <a:bodyPr/>
          <a:lstStyle/>
          <a:p>
            <a:pPr lvl="2" algn="l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Orbitron" panose="020B0604020202020204" charset="0"/>
              </a:rPr>
              <a:t>general </a:t>
            </a:r>
            <a:r>
              <a:rPr lang="en-US" b="1" dirty="0">
                <a:latin typeface="Orbitron" panose="020B0604020202020204" charset="0"/>
              </a:rPr>
              <a:t>aviation aircraft were involved in </a:t>
            </a:r>
            <a:r>
              <a:rPr lang="en-US" b="1" dirty="0" smtClean="0">
                <a:latin typeface="Orbitron" panose="020B0604020202020204" charset="0"/>
              </a:rPr>
              <a:t>almost </a:t>
            </a:r>
            <a:r>
              <a:rPr lang="en-US" b="1" dirty="0">
                <a:latin typeface="Orbitron" panose="020B0604020202020204" charset="0"/>
              </a:rPr>
              <a:t>78% </a:t>
            </a:r>
            <a:r>
              <a:rPr lang="en-US" b="1" dirty="0" smtClean="0">
                <a:latin typeface="Orbitron" panose="020B0604020202020204" charset="0"/>
              </a:rPr>
              <a:t>of all crashes.</a:t>
            </a:r>
          </a:p>
          <a:p>
            <a:pPr marL="139700" indent="0" algn="l"/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" y="963517"/>
            <a:ext cx="4127137" cy="291861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78" y="963517"/>
            <a:ext cx="4404308" cy="2918616"/>
          </a:xfrm>
          <a:prstGeom prst="rect">
            <a:avLst/>
          </a:prstGeom>
        </p:spPr>
      </p:pic>
      <p:sp>
        <p:nvSpPr>
          <p:cNvPr id="177" name="Subtitle 3"/>
          <p:cNvSpPr>
            <a:spLocks noGrp="1"/>
          </p:cNvSpPr>
          <p:nvPr>
            <p:ph type="subTitle" idx="1"/>
          </p:nvPr>
        </p:nvSpPr>
        <p:spPr>
          <a:xfrm>
            <a:off x="3467595" y="3835731"/>
            <a:ext cx="5510150" cy="1212074"/>
          </a:xfrm>
        </p:spPr>
        <p:txBody>
          <a:bodyPr/>
          <a:lstStyle/>
          <a:p>
            <a:pPr marL="13398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Orbitron" panose="020B0604020202020204" charset="0"/>
              </a:rPr>
              <a:t>percentage of fatal accidents by the type of flight, we see that general aviation was involved in almost 45</a:t>
            </a:r>
            <a:r>
              <a:rPr lang="en-US" b="1" dirty="0" smtClean="0">
                <a:latin typeface="Orbitron" panose="020B0604020202020204" charset="0"/>
              </a:rPr>
              <a:t>%.</a:t>
            </a:r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1075</Words>
  <Application>Microsoft Office PowerPoint</Application>
  <PresentationFormat>On-screen Show (16:9)</PresentationFormat>
  <Paragraphs>134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Wingdings</vt:lpstr>
      <vt:lpstr>IBM Plex Sans</vt:lpstr>
      <vt:lpstr>Microsoft YaHei UI</vt:lpstr>
      <vt:lpstr>Bahnschrift SemiBold</vt:lpstr>
      <vt:lpstr>MS Gothic</vt:lpstr>
      <vt:lpstr>Space Grotesk</vt:lpstr>
      <vt:lpstr>Orbitron</vt:lpstr>
      <vt:lpstr>Arial</vt:lpstr>
      <vt:lpstr>Space Grotesk Medium</vt:lpstr>
      <vt:lpstr>Aeronautics by Slidesgo</vt:lpstr>
      <vt:lpstr>Analyzing Aviation Risks: Recommendations for Aircraft Acquisition</vt:lpstr>
      <vt:lpstr>Table of contents</vt:lpstr>
      <vt:lpstr>December.17.1903!</vt:lpstr>
      <vt:lpstr>IMPACT OF AIR TRAVEL</vt:lpstr>
      <vt:lpstr>PowerPoint Presentation</vt:lpstr>
      <vt:lpstr>PowerPoint Presentation</vt:lpstr>
      <vt:lpstr>Risks in Aviation</vt:lpstr>
      <vt:lpstr>Aviation Crashes </vt:lpstr>
      <vt:lpstr>Type of Aircrafts involved </vt:lpstr>
      <vt:lpstr>Causes of Aviation Accidents</vt:lpstr>
      <vt:lpstr>BUSINESS PROBLEM </vt:lpstr>
      <vt:lpstr>DID YOU KNOW?</vt:lpstr>
      <vt:lpstr>The Aviation Industry…</vt:lpstr>
      <vt:lpstr>Why This Analysis is Critical: 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Aviation Risks: Recommendations for Aircraft Acquisition</dc:title>
  <dc:creator>Edel Masai</dc:creator>
  <cp:lastModifiedBy>User</cp:lastModifiedBy>
  <cp:revision>30</cp:revision>
  <dcterms:modified xsi:type="dcterms:W3CDTF">2024-11-28T22:30:40Z</dcterms:modified>
</cp:coreProperties>
</file>